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y="6858000" cx="12192000"/>
  <p:notesSz cx="6858000" cy="9144000"/>
  <p:embeddedFontLst>
    <p:embeddedFont>
      <p:font typeface="Roboto"/>
      <p:regular r:id="rId30"/>
      <p:bold r:id="rId31"/>
      <p:italic r:id="rId32"/>
      <p:boldItalic r:id="rId33"/>
    </p:embeddedFont>
    <p:embeddedFont>
      <p:font typeface="Lexend"/>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6" roundtripDataSignature="AMtx7mh+scFXqdoWGlqas34lpvCcu4acl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00765E7-AE15-4373-9437-D55549A1E262}">
  <a:tblStyle styleId="{F00765E7-AE15-4373-9437-D55549A1E262}" styleName="Table_0">
    <a:wholeTbl>
      <a:tcTxStyle b="off" i="off">
        <a:font>
          <a:latin typeface="Source Sans Pro"/>
          <a:ea typeface="Source Sans Pro"/>
          <a:cs typeface="Source Sans Pro"/>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1">
              <a:alpha val="20000"/>
            </a:schemeClr>
          </a:solidFill>
        </a:fill>
      </a:tcStyle>
    </a:band1H>
    <a:band2H>
      <a:tcTxStyle b="off" i="off"/>
    </a:band2H>
    <a:band1V>
      <a:tcTxStyle b="off" i="off"/>
      <a:tcStyle>
        <a:fill>
          <a:solidFill>
            <a:schemeClr val="accent1">
              <a:alpha val="20000"/>
            </a:schemeClr>
          </a:solidFill>
        </a:fill>
      </a:tcStyle>
    </a:band1V>
    <a:band2V>
      <a:tcTxStyle b="off" i="off"/>
    </a:band2V>
    <a:lastCol>
      <a:tcTxStyle b="on" i="off"/>
    </a:lastCol>
    <a:firstCol>
      <a:tcTxStyle b="on" i="off"/>
    </a:firstCol>
    <a:lastRow>
      <a:tcTxStyle b="on" i="off"/>
      <a:tcStyle>
        <a:tcBdr>
          <a:top>
            <a:ln cap="flat" cmpd="sng" w="12700">
              <a:solidFill>
                <a:schemeClr val="accent1"/>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12700">
              <a:solidFill>
                <a:schemeClr val="accent1"/>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 styleId="{B0D84F8E-FDC6-4501-990F-627E87860C33}" styleName="Table_1">
    <a:wholeTbl>
      <a:tcTxStyle b="off" i="off">
        <a:font>
          <a:latin typeface="Source Sans Pro"/>
          <a:ea typeface="Source Sans Pro"/>
          <a:cs typeface="Source Sans Pro"/>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F3EB"/>
          </a:solidFill>
        </a:fill>
      </a:tcStyle>
    </a:wholeTbl>
    <a:band1H>
      <a:tcTxStyle b="off" i="off"/>
      <a:tcStyle>
        <a:fill>
          <a:solidFill>
            <a:srgbClr val="CDE6D5"/>
          </a:solidFill>
        </a:fill>
      </a:tcStyle>
    </a:band1H>
    <a:band2H>
      <a:tcTxStyle b="off" i="off"/>
    </a:band2H>
    <a:band1V>
      <a:tcTxStyle b="off" i="off"/>
      <a:tcStyle>
        <a:fill>
          <a:solidFill>
            <a:srgbClr val="CDE6D5"/>
          </a:solidFill>
        </a:fill>
      </a:tcStyle>
    </a:band1V>
    <a:band2V>
      <a:tcTxStyle b="off" i="off"/>
    </a:band2V>
    <a:lastCol>
      <a:tcTxStyle b="on" i="off">
        <a:font>
          <a:latin typeface="Source Sans Pro"/>
          <a:ea typeface="Source Sans Pro"/>
          <a:cs typeface="Source Sans Pro"/>
        </a:font>
        <a:schemeClr val="lt1"/>
      </a:tcTxStyle>
      <a:tcStyle>
        <a:fill>
          <a:solidFill>
            <a:schemeClr val="accent1"/>
          </a:solidFill>
        </a:fill>
      </a:tcStyle>
    </a:lastCol>
    <a:firstCol>
      <a:tcTxStyle b="on" i="off">
        <a:font>
          <a:latin typeface="Source Sans Pro"/>
          <a:ea typeface="Source Sans Pro"/>
          <a:cs typeface="Source Sans Pro"/>
        </a:font>
        <a:schemeClr val="lt1"/>
      </a:tcTxStyle>
      <a:tcStyle>
        <a:fill>
          <a:solidFill>
            <a:schemeClr val="accent1"/>
          </a:solidFill>
        </a:fill>
      </a:tcStyle>
    </a:firstCol>
    <a:lastRow>
      <a:tcTxStyle b="on" i="off">
        <a:font>
          <a:latin typeface="Source Sans Pro"/>
          <a:ea typeface="Source Sans Pro"/>
          <a:cs typeface="Source Sans Pro"/>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Source Sans Pro"/>
          <a:ea typeface="Source Sans Pro"/>
          <a:cs typeface="Source Sans Pro"/>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4.xml"/><Relationship Id="rId33" Type="http://schemas.openxmlformats.org/officeDocument/2006/relationships/font" Target="fonts/Roboto-boldItalic.fntdata"/><Relationship Id="rId10" Type="http://schemas.openxmlformats.org/officeDocument/2006/relationships/slide" Target="slides/slide3.xml"/><Relationship Id="rId32" Type="http://schemas.openxmlformats.org/officeDocument/2006/relationships/font" Target="fonts/Roboto-italic.fntdata"/><Relationship Id="rId13" Type="http://schemas.openxmlformats.org/officeDocument/2006/relationships/slide" Target="slides/slide6.xml"/><Relationship Id="rId35" Type="http://schemas.openxmlformats.org/officeDocument/2006/relationships/font" Target="fonts/Lexend-bold.fntdata"/><Relationship Id="rId12" Type="http://schemas.openxmlformats.org/officeDocument/2006/relationships/slide" Target="slides/slide5.xml"/><Relationship Id="rId34" Type="http://schemas.openxmlformats.org/officeDocument/2006/relationships/font" Target="fonts/Lexend-regular.fntdata"/><Relationship Id="rId15" Type="http://schemas.openxmlformats.org/officeDocument/2006/relationships/slide" Target="slides/slide8.xml"/><Relationship Id="rId14" Type="http://schemas.openxmlformats.org/officeDocument/2006/relationships/slide" Target="slides/slide7.xml"/><Relationship Id="rId36" Type="http://customschemas.google.com/relationships/presentationmetadata" Target="meta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IDOLs: Be sure to include your intended development tool so viewers of your storyboard know whether this course will be created in Storyline, Lectora, etc.</a:t>
            </a:r>
            <a:endParaRPr/>
          </a:p>
        </p:txBody>
      </p:sp>
      <p:sp>
        <p:nvSpPr>
          <p:cNvPr id="150" name="Google Shape;150;p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Alt Text:</a:t>
            </a:r>
            <a:r>
              <a:rPr lang="en-US"/>
              <a:t> Three images aligned horizontally on a plain white background: the first shows a diverse group of students sitting and focusing on a single device; the second shows a diverse group of students standing and working together; the third shows diverse students building a tower on a desk.</a:t>
            </a:r>
            <a:endParaRPr/>
          </a:p>
        </p:txBody>
      </p:sp>
      <p:sp>
        <p:nvSpPr>
          <p:cNvPr id="289" name="Google Shape;28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1" lang="en-US"/>
              <a:t>Slide 1: Title/Intro</a:t>
            </a:r>
            <a:br>
              <a:rPr lang="en-US"/>
            </a:br>
            <a:r>
              <a:rPr b="1" lang="en-US"/>
              <a:t>Text</a:t>
            </a:r>
            <a:br>
              <a:rPr lang="en-US"/>
            </a:br>
            <a:r>
              <a:rPr b="1" lang="en-US"/>
              <a:t>Title:</a:t>
            </a:r>
            <a:r>
              <a:rPr lang="en-US"/>
              <a:t> How to Differentiate Instruction by Content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2: Why Differentiate by Content</a:t>
            </a:r>
            <a:br>
              <a:rPr lang="en-US"/>
            </a:br>
            <a:r>
              <a:rPr b="1" lang="en-US"/>
              <a:t>Text box 1:</a:t>
            </a:r>
            <a:r>
              <a:rPr lang="en-US"/>
              <a:t> Differentiating by content is one way we can increase student engagement.</a:t>
            </a:r>
            <a:br>
              <a:rPr lang="en-US"/>
            </a:br>
            <a:r>
              <a:rPr b="1" lang="en-US"/>
              <a:t>Text box 2:</a:t>
            </a:r>
            <a:r>
              <a:rPr lang="en-US"/>
              <a:t> Since all students start in different places, we need to help them reach the same destination.</a:t>
            </a:r>
            <a:br>
              <a:rPr lang="en-US"/>
            </a:br>
            <a:r>
              <a:rPr b="1" lang="en-US"/>
              <a:t>Text box 3:</a:t>
            </a:r>
            <a:r>
              <a:rPr lang="en-US"/>
              <a:t> One way to do that is by adjusting what they learn or how they access the material—without changing the learning goal itself.</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3: Many Paths, Same Goal</a:t>
            </a:r>
            <a:br>
              <a:rPr lang="en-US"/>
            </a:br>
            <a:r>
              <a:rPr b="1" lang="en-US"/>
              <a:t>Text box 1:</a:t>
            </a:r>
            <a:r>
              <a:rPr lang="en-US"/>
              <a:t> Think of it as having several doors to the same room—each student can walk through the one that fits them best.</a:t>
            </a:r>
            <a:br>
              <a:rPr lang="en-US"/>
            </a:br>
            <a:r>
              <a:rPr b="1" lang="en-US"/>
              <a:t>Text box 2:</a:t>
            </a:r>
            <a:r>
              <a:rPr lang="en-US"/>
              <a:t> The destination stays the same, but the path is tailored to students’ needs and readiness.</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4: Science Example</a:t>
            </a:r>
            <a:br>
              <a:rPr lang="en-US"/>
            </a:br>
            <a:r>
              <a:rPr b="1" lang="en-US"/>
              <a:t>Text box 1:</a:t>
            </a:r>
            <a:r>
              <a:rPr lang="en-US"/>
              <a:t> In science, one group of students might dive into a detailed article about photosynthesis.</a:t>
            </a:r>
            <a:br>
              <a:rPr lang="en-US"/>
            </a:br>
            <a:r>
              <a:rPr b="1" lang="en-US"/>
              <a:t>Text box 2:</a:t>
            </a:r>
            <a:r>
              <a:rPr lang="en-US"/>
              <a:t> Another group might watch a simple animation with guided questions to support understanding.</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5: English Example</a:t>
            </a:r>
            <a:br>
              <a:rPr lang="en-US"/>
            </a:br>
            <a:r>
              <a:rPr b="1" lang="en-US"/>
              <a:t>Text box 1:</a:t>
            </a:r>
            <a:r>
              <a:rPr lang="en-US"/>
              <a:t> In English, some students might read the original novel.</a:t>
            </a:r>
            <a:br>
              <a:rPr lang="en-US"/>
            </a:br>
            <a:r>
              <a:rPr b="1" lang="en-US"/>
              <a:t>Text box 2:</a:t>
            </a:r>
            <a:r>
              <a:rPr lang="en-US"/>
              <a:t> Others might follow along with a graphic novel or audiobook to support comprehension.</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6: Math Example</a:t>
            </a:r>
            <a:br>
              <a:rPr lang="en-US"/>
            </a:br>
            <a:r>
              <a:rPr b="1" lang="en-US"/>
              <a:t>Text box 1:</a:t>
            </a:r>
            <a:r>
              <a:rPr lang="en-US"/>
              <a:t> In math, you might offer practice problems at varying levels of difficulty.</a:t>
            </a:r>
            <a:br>
              <a:rPr lang="en-US"/>
            </a:br>
            <a:r>
              <a:rPr b="1" lang="en-US"/>
              <a:t>Text box 2:</a:t>
            </a:r>
            <a:r>
              <a:rPr lang="en-US"/>
              <a:t> Or provide visual models for students who need more concrete support.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7: Different Starting Points, Same Destination</a:t>
            </a:r>
            <a:br>
              <a:rPr lang="en-US"/>
            </a:br>
            <a:r>
              <a:rPr b="1" lang="en-US"/>
              <a:t>Text box 1:</a:t>
            </a:r>
            <a:r>
              <a:rPr lang="en-US"/>
              <a:t> These aren’t shortcuts—they’re just different starting points tailored to where students are right now.</a:t>
            </a:r>
            <a:br>
              <a:rPr lang="en-US"/>
            </a:br>
            <a:r>
              <a:rPr b="1" lang="en-US"/>
              <a:t>Text box 2:</a:t>
            </a:r>
            <a:r>
              <a:rPr lang="en-US"/>
              <a:t> The goal is to ensure no one is stuck with content that’s too hard or too easy.</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8: The Result</a:t>
            </a:r>
            <a:br>
              <a:rPr lang="en-US"/>
            </a:br>
            <a:r>
              <a:rPr b="1" lang="en-US"/>
              <a:t>Text box 1:</a:t>
            </a:r>
            <a:r>
              <a:rPr lang="en-US"/>
              <a:t> When students can access material in a way that makes sense to them, they’re more likely to feel capable, motivated, and ready to grow.</a:t>
            </a:r>
            <a:br>
              <a:rPr lang="en-US"/>
            </a:br>
            <a:r>
              <a:rPr b="1" lang="en-US"/>
              <a:t>Text box 2:</a:t>
            </a:r>
            <a:r>
              <a:rPr lang="en-US"/>
              <a:t> Differentiating by content helps every learner move forward toward the same learning goal.</a:t>
            </a:r>
            <a:endParaRPr/>
          </a:p>
        </p:txBody>
      </p:sp>
      <p:sp>
        <p:nvSpPr>
          <p:cNvPr id="299" name="Google Shape;29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1" lang="en-US"/>
              <a:t>Slide 1: Title/Intro</a:t>
            </a:r>
            <a:br>
              <a:rPr lang="en-US"/>
            </a:br>
            <a:r>
              <a:rPr b="1" lang="en-US"/>
              <a:t>Text</a:t>
            </a:r>
            <a:br>
              <a:rPr lang="en-US"/>
            </a:br>
            <a:r>
              <a:rPr b="1" lang="en-US"/>
              <a:t>Title:</a:t>
            </a:r>
            <a:r>
              <a:rPr lang="en-US"/>
              <a:t> How to Differentiate Instruction by Process</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2: Why Differentiate by Process</a:t>
            </a:r>
            <a:br>
              <a:rPr lang="en-US"/>
            </a:br>
            <a:r>
              <a:rPr b="1" lang="en-US"/>
              <a:t>Text box 1:</a:t>
            </a:r>
            <a:r>
              <a:rPr lang="en-US"/>
              <a:t> Differentiating by process is another way to increase student engagement.</a:t>
            </a:r>
            <a:br>
              <a:rPr lang="en-US"/>
            </a:br>
            <a:r>
              <a:rPr b="1" lang="en-US"/>
              <a:t>Text box 2:</a:t>
            </a:r>
            <a:r>
              <a:rPr lang="en-US"/>
              <a:t> This strategy focuses on how students interact with the content and make sense of it.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3: Offer Multiple Ways to Learn</a:t>
            </a:r>
            <a:br>
              <a:rPr lang="en-US"/>
            </a:br>
            <a:r>
              <a:rPr b="1" lang="en-US"/>
              <a:t>Text box 1:</a:t>
            </a:r>
            <a:r>
              <a:rPr lang="en-US"/>
              <a:t> The idea is to give students different ways to learn, based on their learning styles and preferences.</a:t>
            </a:r>
            <a:br>
              <a:rPr lang="en-US"/>
            </a:br>
            <a:r>
              <a:rPr b="1" lang="en-US"/>
              <a:t>Text box 2:</a:t>
            </a:r>
            <a:r>
              <a:rPr lang="en-US"/>
              <a:t> In a history lesson, some students might work in small groups to discuss the causes of a war.</a:t>
            </a:r>
            <a:br>
              <a:rPr lang="en-US"/>
            </a:br>
            <a:r>
              <a:rPr b="1" lang="en-US"/>
              <a:t>Text box 3:</a:t>
            </a:r>
            <a:r>
              <a:rPr lang="en-US"/>
              <a:t> Others may prefer to work alone—reading the textbook and taking notes at their own pace.</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4: English Example</a:t>
            </a:r>
            <a:br>
              <a:rPr lang="en-US"/>
            </a:br>
            <a:r>
              <a:rPr b="1" lang="en-US"/>
              <a:t>Text box 1:</a:t>
            </a:r>
            <a:r>
              <a:rPr lang="en-US"/>
              <a:t> In English, some students might join a role-play activity to understand a character.</a:t>
            </a:r>
            <a:br>
              <a:rPr lang="en-US"/>
            </a:br>
            <a:r>
              <a:rPr b="1" lang="en-US"/>
              <a:t>Text box 2:</a:t>
            </a:r>
            <a:r>
              <a:rPr lang="en-US"/>
              <a:t> Others might write a journal entry or create a visual storyboard instead.</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5: Math Example</a:t>
            </a:r>
            <a:br>
              <a:rPr lang="en-US"/>
            </a:br>
            <a:r>
              <a:rPr b="1" lang="en-US"/>
              <a:t>Text box 1:</a:t>
            </a:r>
            <a:r>
              <a:rPr lang="en-US"/>
              <a:t> In math, students might explore a new concept using hands-on manipulatives.</a:t>
            </a:r>
            <a:br>
              <a:rPr lang="en-US"/>
            </a:br>
            <a:r>
              <a:rPr b="1" lang="en-US"/>
              <a:t>Text box 2:</a:t>
            </a:r>
            <a:r>
              <a:rPr lang="en-US"/>
              <a:t> Or they might choose to use a digital tool or watch a tutorial video for more guided support.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6: Matching Activities to Learners</a:t>
            </a:r>
            <a:br>
              <a:rPr lang="en-US"/>
            </a:br>
            <a:r>
              <a:rPr b="1" lang="en-US"/>
              <a:t>Text box 1:</a:t>
            </a:r>
            <a:r>
              <a:rPr lang="en-US"/>
              <a:t> The goal is to match learning activities to how each student learns best.</a:t>
            </a:r>
            <a:br>
              <a:rPr lang="en-US"/>
            </a:br>
            <a:r>
              <a:rPr b="1" lang="en-US"/>
              <a:t>Text box 2:</a:t>
            </a:r>
            <a:r>
              <a:rPr lang="en-US"/>
              <a:t> When we offer different ways to engage with content, students are more likely to stay focused, curious, and confident.</a:t>
            </a:r>
            <a:endParaRPr/>
          </a:p>
        </p:txBody>
      </p:sp>
      <p:sp>
        <p:nvSpPr>
          <p:cNvPr id="308" name="Google Shape;30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1" lang="en-US"/>
              <a:t>Slide 1: Title/Intro</a:t>
            </a:r>
            <a:br>
              <a:rPr lang="en-US"/>
            </a:br>
            <a:r>
              <a:rPr b="1" lang="en-US"/>
              <a:t>Text</a:t>
            </a:r>
            <a:br>
              <a:rPr lang="en-US"/>
            </a:br>
            <a:r>
              <a:rPr b="1" lang="en-US"/>
              <a:t>Title:</a:t>
            </a:r>
            <a:r>
              <a:rPr lang="en-US"/>
              <a:t> How to Differentiate Instruction by Product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2: Why Differentiate by Product</a:t>
            </a:r>
            <a:br>
              <a:rPr lang="en-US"/>
            </a:br>
            <a:r>
              <a:rPr b="1" lang="en-US"/>
              <a:t>Text box 1:</a:t>
            </a:r>
            <a:r>
              <a:rPr lang="en-US"/>
              <a:t> Differentiating by product is often a favorite among students.</a:t>
            </a:r>
            <a:br>
              <a:rPr lang="en-US"/>
            </a:br>
            <a:r>
              <a:rPr b="1" lang="en-US"/>
              <a:t>Text box 2:</a:t>
            </a:r>
            <a:r>
              <a:rPr lang="en-US"/>
              <a:t> They love having a say in how they show what they’ve learned.</a:t>
            </a:r>
            <a:br>
              <a:rPr lang="en-US"/>
            </a:br>
            <a:r>
              <a:rPr b="1" lang="en-US"/>
              <a:t>Text box 3:</a:t>
            </a:r>
            <a:r>
              <a:rPr lang="en-US"/>
              <a:t> It taps into their creativity, gives them ownership, and makes learning feel more personal.</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3: Planning Matters</a:t>
            </a:r>
            <a:br>
              <a:rPr lang="en-US"/>
            </a:br>
            <a:r>
              <a:rPr b="1" lang="en-US"/>
              <a:t>Text box 1:</a:t>
            </a:r>
            <a:r>
              <a:rPr lang="en-US"/>
              <a:t> For product differentiation to work, it takes careful planning.</a:t>
            </a:r>
            <a:br>
              <a:rPr lang="en-US"/>
            </a:br>
            <a:r>
              <a:rPr b="1" lang="en-US"/>
              <a:t>Text box 2:</a:t>
            </a:r>
            <a:r>
              <a:rPr lang="en-US"/>
              <a:t> The options you offer should align with the learning goals.</a:t>
            </a:r>
            <a:br>
              <a:rPr lang="en-US"/>
            </a:br>
            <a:r>
              <a:rPr b="1" lang="en-US"/>
              <a:t>Text box 3:</a:t>
            </a:r>
            <a:r>
              <a:rPr lang="en-US"/>
              <a:t> No matter the format—essay, video, poster, performance—the criteria for success must be clear and consistent.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4: Science Example</a:t>
            </a:r>
            <a:br>
              <a:rPr lang="en-US"/>
            </a:br>
            <a:r>
              <a:rPr b="1" lang="en-US"/>
              <a:t>Text box 1:</a:t>
            </a:r>
            <a:r>
              <a:rPr lang="en-US"/>
              <a:t> In biology, one student might write a report on ecosystems.</a:t>
            </a:r>
            <a:br>
              <a:rPr lang="en-US"/>
            </a:br>
            <a:r>
              <a:rPr b="1" lang="en-US"/>
              <a:t>Text box 2:</a:t>
            </a:r>
            <a:r>
              <a:rPr lang="en-US"/>
              <a:t> Another might create a poster.</a:t>
            </a:r>
            <a:br>
              <a:rPr lang="en-US"/>
            </a:br>
            <a:r>
              <a:rPr b="1" lang="en-US"/>
              <a:t>Text box 3:</a:t>
            </a:r>
            <a:r>
              <a:rPr lang="en-US"/>
              <a:t> Someone else might film a short video explaining the relationships between organisms.</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5: English Example</a:t>
            </a:r>
            <a:br>
              <a:rPr lang="en-US"/>
            </a:br>
            <a:r>
              <a:rPr b="1" lang="en-US"/>
              <a:t>Text box 1:</a:t>
            </a:r>
            <a:r>
              <a:rPr lang="en-US"/>
              <a:t> In English, a student could write an essay, compose a poem, or perform a dramatic monologue.</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6: Math Example</a:t>
            </a:r>
            <a:br>
              <a:rPr lang="en-US"/>
            </a:br>
            <a:r>
              <a:rPr b="1" lang="en-US"/>
              <a:t>Text box 1:</a:t>
            </a:r>
            <a:r>
              <a:rPr lang="en-US"/>
              <a:t> In math, students might explain their thinking in writing, through a slideshow, or by teaching their process to a peer.</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Slide 7: Key Principle</a:t>
            </a:r>
            <a:br>
              <a:rPr lang="en-US"/>
            </a:br>
            <a:r>
              <a:rPr b="1" lang="en-US"/>
              <a:t>Text box 1:</a:t>
            </a:r>
            <a:r>
              <a:rPr lang="en-US"/>
              <a:t> The key is that every option demands the same level of understanding.</a:t>
            </a:r>
            <a:br>
              <a:rPr lang="en-US"/>
            </a:br>
            <a:r>
              <a:rPr b="1" lang="en-US"/>
              <a:t>Text box 2:</a:t>
            </a:r>
            <a:r>
              <a:rPr lang="en-US"/>
              <a:t> Students are just choosing the way they show it.</a:t>
            </a:r>
            <a:endParaRPr/>
          </a:p>
          <a:p>
            <a:pPr indent="-228600" lvl="0" marL="457200" marR="0" rtl="0" algn="l">
              <a:lnSpc>
                <a:spcPct val="100000"/>
              </a:lnSpc>
              <a:spcBef>
                <a:spcPts val="0"/>
              </a:spcBef>
              <a:spcAft>
                <a:spcPts val="0"/>
              </a:spcAft>
              <a:buSzPts val="1400"/>
              <a:buNone/>
            </a:pPr>
            <a:r>
              <a:t/>
            </a:r>
            <a:endParaRPr b="1"/>
          </a:p>
          <a:p>
            <a:pPr indent="-228600" lvl="0" marL="457200" marR="0" rtl="0" algn="l">
              <a:lnSpc>
                <a:spcPct val="100000"/>
              </a:lnSpc>
              <a:spcBef>
                <a:spcPts val="0"/>
              </a:spcBef>
              <a:spcAft>
                <a:spcPts val="0"/>
              </a:spcAft>
              <a:buSzPts val="1400"/>
              <a:buNone/>
            </a:pPr>
            <a:r>
              <a:rPr b="1" lang="en-US"/>
              <a:t>Slide 8: The Result</a:t>
            </a:r>
            <a:br>
              <a:rPr lang="en-US"/>
            </a:br>
            <a:r>
              <a:rPr b="1" lang="en-US"/>
              <a:t>Text box 1:</a:t>
            </a:r>
            <a:r>
              <a:rPr lang="en-US"/>
              <a:t> This approach builds confidence and engagement.</a:t>
            </a:r>
            <a:br>
              <a:rPr lang="en-US"/>
            </a:br>
            <a:r>
              <a:rPr b="1" lang="en-US"/>
              <a:t>Text box 2:</a:t>
            </a:r>
            <a:r>
              <a:rPr lang="en-US"/>
              <a:t> And when expectations are clear, it also builds accountability.</a:t>
            </a:r>
            <a:endParaRPr/>
          </a:p>
        </p:txBody>
      </p:sp>
      <p:sp>
        <p:nvSpPr>
          <p:cNvPr id="317" name="Google Shape;31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Alt Text: John, a smiling Black man with a neat appearance and glasses, is holding a clipboard and wearing a name tag while looking at the camera, shown against a plain white background.</a:t>
            </a:r>
            <a:endParaRPr/>
          </a:p>
        </p:txBody>
      </p:sp>
      <p:sp>
        <p:nvSpPr>
          <p:cNvPr id="326" name="Google Shape;32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1" lang="en-US"/>
              <a:t>Alt Text: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 </a:t>
            </a:r>
            <a:r>
              <a:rPr b="1" lang="en-US"/>
              <a:t>Text Box 1:</a:t>
            </a:r>
            <a:r>
              <a:rPr lang="en-US"/>
              <a:t> You’re teaching a mixed-level science class. Half of your students struggle with reading comprehension, while the other half are ready for advanced texts. You assign the same learning goal but provide one group with a detailed scientific article and the other with a visual animation supported by guiding questions. Which BEST describes this instructional decision?</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Text Box 2:</a:t>
            </a:r>
            <a:r>
              <a:rPr lang="en-US"/>
              <a:t> Option A: Differentiation by content because students access material in different ways.</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Text Box 3:</a:t>
            </a:r>
            <a:r>
              <a:rPr lang="en-US"/>
              <a:t> Option B: Differentiation by process because students are engaging with the material differently.</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Text Box 4:</a:t>
            </a:r>
            <a:r>
              <a:rPr lang="en-US"/>
              <a:t> Option C: Accommodation because the content itself has been simplified.</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Pop Ups</a:t>
            </a:r>
            <a:endParaRPr/>
          </a:p>
          <a:p>
            <a:pPr indent="-228600" lvl="0" marL="457200" marR="0" rtl="0" algn="l">
              <a:lnSpc>
                <a:spcPct val="100000"/>
              </a:lnSpc>
              <a:spcBef>
                <a:spcPts val="0"/>
              </a:spcBef>
              <a:spcAft>
                <a:spcPts val="0"/>
              </a:spcAft>
              <a:buSzPts val="1400"/>
              <a:buNone/>
            </a:pPr>
            <a:r>
              <a:rPr b="1" lang="en-US"/>
              <a:t>Text Box 2 (Option A) Pop Up:</a:t>
            </a:r>
            <a:br>
              <a:rPr lang="en-US"/>
            </a:br>
            <a:r>
              <a:rPr lang="en-US"/>
              <a:t>Correct: This is differentiation by content. Students are accessing the material in different ways while working toward the same learning goal. The entry point and format are tailored to meet each student’s needs. ✅</a:t>
            </a:r>
            <a:endParaRPr/>
          </a:p>
          <a:p>
            <a:pPr indent="-228600" lvl="0" marL="457200" marR="0" rtl="0" algn="l">
              <a:lnSpc>
                <a:spcPct val="100000"/>
              </a:lnSpc>
              <a:spcBef>
                <a:spcPts val="0"/>
              </a:spcBef>
              <a:spcAft>
                <a:spcPts val="0"/>
              </a:spcAft>
              <a:buSzPts val="1400"/>
              <a:buNone/>
            </a:pPr>
            <a:r>
              <a:t/>
            </a:r>
            <a:endParaRPr b="1"/>
          </a:p>
          <a:p>
            <a:pPr indent="-228600" lvl="0" marL="457200" marR="0" rtl="0" algn="l">
              <a:lnSpc>
                <a:spcPct val="100000"/>
              </a:lnSpc>
              <a:spcBef>
                <a:spcPts val="0"/>
              </a:spcBef>
              <a:spcAft>
                <a:spcPts val="0"/>
              </a:spcAft>
              <a:buSzPts val="1400"/>
              <a:buNone/>
            </a:pPr>
            <a:r>
              <a:rPr b="1" lang="en-US"/>
              <a:t>Text Box 3 (Option B) Pop Up:</a:t>
            </a:r>
            <a:br>
              <a:rPr lang="en-US"/>
            </a:br>
            <a:r>
              <a:rPr lang="en-US"/>
              <a:t>Incorrect: While students may engage differently with the material, the adaptation is to content access, not to the learning process itself. ❌</a:t>
            </a:r>
            <a:endParaRPr/>
          </a:p>
          <a:p>
            <a:pPr indent="-228600" lvl="0" marL="457200" marR="0" rtl="0" algn="l">
              <a:lnSpc>
                <a:spcPct val="100000"/>
              </a:lnSpc>
              <a:spcBef>
                <a:spcPts val="0"/>
              </a:spcBef>
              <a:spcAft>
                <a:spcPts val="0"/>
              </a:spcAft>
              <a:buSzPts val="1400"/>
              <a:buNone/>
            </a:pPr>
            <a:r>
              <a:t/>
            </a:r>
            <a:endParaRPr b="1"/>
          </a:p>
          <a:p>
            <a:pPr indent="-228600" lvl="0" marL="457200" marR="0" rtl="0" algn="l">
              <a:lnSpc>
                <a:spcPct val="100000"/>
              </a:lnSpc>
              <a:spcBef>
                <a:spcPts val="0"/>
              </a:spcBef>
              <a:spcAft>
                <a:spcPts val="0"/>
              </a:spcAft>
              <a:buSzPts val="1400"/>
              <a:buNone/>
            </a:pPr>
            <a:r>
              <a:rPr b="1" lang="en-US"/>
              <a:t>Text Box 4 (Option C) Pop Up:</a:t>
            </a:r>
            <a:br>
              <a:rPr lang="en-US"/>
            </a:br>
            <a:r>
              <a:rPr lang="en-US"/>
              <a:t>Incorrect: The learning goal has not been simplified or lowered. Providing different formats to access the same content is differentiation, not accommodation. ❌</a:t>
            </a:r>
            <a:endParaRPr/>
          </a:p>
          <a:p>
            <a:pPr indent="0" lvl="0" marL="0" rtl="0" algn="l">
              <a:lnSpc>
                <a:spcPct val="100000"/>
              </a:lnSpc>
              <a:spcBef>
                <a:spcPts val="0"/>
              </a:spcBef>
              <a:spcAft>
                <a:spcPts val="0"/>
              </a:spcAft>
              <a:buSzPts val="1400"/>
              <a:buNone/>
            </a:pPr>
            <a:r>
              <a:t/>
            </a:r>
            <a:endParaRPr/>
          </a:p>
        </p:txBody>
      </p:sp>
      <p:sp>
        <p:nvSpPr>
          <p:cNvPr id="336" name="Google Shape;33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1" lang="en-US"/>
              <a:t>Alt Text: </a:t>
            </a:r>
            <a:endParaRPr/>
          </a:p>
          <a:p>
            <a:pPr indent="-228600" lvl="0" marL="457200" marR="0" rtl="0" algn="l">
              <a:lnSpc>
                <a:spcPct val="100000"/>
              </a:lnSpc>
              <a:spcBef>
                <a:spcPts val="0"/>
              </a:spcBef>
              <a:spcAft>
                <a:spcPts val="0"/>
              </a:spcAft>
              <a:buSzPts val="1400"/>
              <a:buNone/>
            </a:pPr>
            <a:r>
              <a:t/>
            </a:r>
            <a:endParaRPr b="1"/>
          </a:p>
          <a:p>
            <a:pPr indent="-228600" lvl="0" marL="457200" marR="0" rtl="0" algn="l">
              <a:lnSpc>
                <a:spcPct val="100000"/>
              </a:lnSpc>
              <a:spcBef>
                <a:spcPts val="0"/>
              </a:spcBef>
              <a:spcAft>
                <a:spcPts val="0"/>
              </a:spcAft>
              <a:buSzPts val="1400"/>
              <a:buNone/>
            </a:pPr>
            <a:r>
              <a:t/>
            </a:r>
            <a:endParaRPr b="1"/>
          </a:p>
          <a:p>
            <a:pPr indent="-228600" lvl="0" marL="457200" marR="0" rtl="0" algn="l">
              <a:lnSpc>
                <a:spcPct val="100000"/>
              </a:lnSpc>
              <a:spcBef>
                <a:spcPts val="0"/>
              </a:spcBef>
              <a:spcAft>
                <a:spcPts val="0"/>
              </a:spcAft>
              <a:buSzPts val="1400"/>
              <a:buNone/>
            </a:pPr>
            <a:r>
              <a:rPr b="1" lang="en-US"/>
              <a:t>Text Box 1:</a:t>
            </a:r>
            <a:r>
              <a:rPr lang="en-US"/>
              <a:t> During a history lesson on the causes of World War I, students are grouped by preference: some choose a collaborative debate, others work independently on a timeline project, and a third group analyzes primary source documents with teacher guidance. What principle of differentiation is being applied?</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Text Box 2:</a:t>
            </a:r>
            <a:r>
              <a:rPr lang="en-US"/>
              <a:t> Option A: Product differentiation because students create unique final outputs</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Text Box 3:</a:t>
            </a:r>
            <a:r>
              <a:rPr lang="en-US"/>
              <a:t> Option B: Process differentiation because students explore content in different ways</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Text Box 4:</a:t>
            </a:r>
            <a:r>
              <a:rPr lang="en-US"/>
              <a:t> Option C: Content differentiation because materials vary in complexity for different students</a:t>
            </a:r>
            <a:endParaRPr/>
          </a:p>
          <a:p>
            <a:pPr indent="-228600" lvl="0" marL="457200" marR="0" rtl="0" algn="l">
              <a:lnSpc>
                <a:spcPct val="100000"/>
              </a:lnSpc>
              <a:spcBef>
                <a:spcPts val="0"/>
              </a:spcBef>
              <a:spcAft>
                <a:spcPts val="0"/>
              </a:spcAft>
              <a:buSzPts val="1400"/>
              <a:buNone/>
            </a:pPr>
            <a:r>
              <a:t/>
            </a:r>
            <a:endParaRPr b="1"/>
          </a:p>
          <a:p>
            <a:pPr indent="-228600" lvl="0" marL="457200" marR="0" rtl="0" algn="l">
              <a:lnSpc>
                <a:spcPct val="100000"/>
              </a:lnSpc>
              <a:spcBef>
                <a:spcPts val="0"/>
              </a:spcBef>
              <a:spcAft>
                <a:spcPts val="0"/>
              </a:spcAft>
              <a:buSzPts val="1400"/>
              <a:buNone/>
            </a:pPr>
            <a:r>
              <a:rPr b="1" lang="en-US"/>
              <a:t>Pop Ups</a:t>
            </a:r>
            <a:endParaRPr/>
          </a:p>
          <a:p>
            <a:pPr indent="-228600" lvl="0" marL="457200" marR="0" rtl="0" algn="l">
              <a:lnSpc>
                <a:spcPct val="100000"/>
              </a:lnSpc>
              <a:spcBef>
                <a:spcPts val="0"/>
              </a:spcBef>
              <a:spcAft>
                <a:spcPts val="0"/>
              </a:spcAft>
              <a:buSzPts val="1400"/>
              <a:buNone/>
            </a:pPr>
            <a:r>
              <a:rPr b="1" lang="en-US"/>
              <a:t>Text Box 2 (Option A) Pop Up:</a:t>
            </a:r>
            <a:br>
              <a:rPr lang="en-US"/>
            </a:br>
            <a:r>
              <a:rPr lang="en-US"/>
              <a:t>Incorrect: Although students may produce different outputs, the differentiation here is about </a:t>
            </a:r>
            <a:r>
              <a:rPr i="1" lang="en-US"/>
              <a:t>how they learn</a:t>
            </a:r>
            <a:r>
              <a:rPr lang="en-US"/>
              <a:t>, not </a:t>
            </a:r>
            <a:r>
              <a:rPr i="1" lang="en-US"/>
              <a:t>what they produce</a:t>
            </a:r>
            <a:r>
              <a:rPr lang="en-US"/>
              <a:t>.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Text Box 3 (Option B) Pop Up:</a:t>
            </a:r>
            <a:br>
              <a:rPr lang="en-US"/>
            </a:br>
            <a:r>
              <a:rPr lang="en-US"/>
              <a:t>Correct: ✅ The teacher is changing the learning experience—debate, independent study, or teacher-led analysis—while keeping the content goal consistent. This is differentiation by process.</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Text Box 4 (Option C) Pop Up:</a:t>
            </a:r>
            <a:br>
              <a:rPr lang="en-US"/>
            </a:br>
            <a:r>
              <a:rPr lang="en-US"/>
              <a:t>Incorrect: The content itself hasn’t been fundamentally altered—only the approach to learning it has changed. ❌</a:t>
            </a:r>
            <a:endParaRPr/>
          </a:p>
        </p:txBody>
      </p:sp>
      <p:sp>
        <p:nvSpPr>
          <p:cNvPr id="346" name="Google Shape;34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Alt Text: John, a smiling Black man with a neat appearance and glasses, is holding a clipboard and wearing a name tag while looking at the camera, shown against a blurred background.</a:t>
            </a:r>
            <a:endParaRPr/>
          </a:p>
        </p:txBody>
      </p:sp>
      <p:sp>
        <p:nvSpPr>
          <p:cNvPr id="356" name="Google Shape;35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Alt Text: John, a smiling Black man with a neat appearance and glasses, is in class with students, some students are looking focused while others are looking confused and distracted.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Alt Text:</a:t>
            </a:r>
            <a:r>
              <a:rPr lang="en-US"/>
              <a:t> A science classroom scene showing varied student behaviors. Some students have finished a worksheet and are chatting, while others struggle with vocabulary, showing frustration with slumped shoulders or repeated erasing. The interactive scenario guides learners through four steps:</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Step 1:</a:t>
            </a:r>
            <a:r>
              <a:rPr lang="en-US"/>
              <a:t> Address the class calmly – the teacher acknowledges different paces: “I see some of you are ready for the next challenge, and others are still working carefully.”</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Step 2:</a:t>
            </a:r>
            <a:r>
              <a:rPr lang="en-US"/>
              <a:t> Provide extension for early finishers – the teacher offers an extension task: “Use the vocabulary to create a food web diagram showing how these organisms connect.”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Step 3:</a:t>
            </a:r>
            <a:r>
              <a:rPr lang="en-US"/>
              <a:t> Support struggling students – the teacher moves closer, provides sentence starters, and pairs students for peer support.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Step 4:</a:t>
            </a:r>
            <a:r>
              <a:rPr lang="en-US"/>
              <a:t> Reflect on the impact – this approach helps all students stay engaged, work at an appropriate pace, and build confidence while reducing off-task behavior.</a:t>
            </a:r>
            <a:endParaRPr/>
          </a:p>
          <a:p>
            <a:pPr indent="0" lvl="0" marL="0" rtl="0" algn="l">
              <a:lnSpc>
                <a:spcPct val="100000"/>
              </a:lnSpc>
              <a:spcBef>
                <a:spcPts val="0"/>
              </a:spcBef>
              <a:spcAft>
                <a:spcPts val="0"/>
              </a:spcAft>
              <a:buSzPts val="1400"/>
              <a:buNone/>
            </a:pPr>
            <a:r>
              <a:t/>
            </a:r>
            <a:endParaRPr/>
          </a:p>
        </p:txBody>
      </p:sp>
      <p:sp>
        <p:nvSpPr>
          <p:cNvPr id="366" name="Google Shape;36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Alt Text </a:t>
            </a:r>
            <a:endParaRPr/>
          </a:p>
          <a:p>
            <a:pPr indent="0" lvl="0" marL="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Text Box 1:</a:t>
            </a:r>
            <a:r>
              <a:rPr lang="en-US"/>
              <a:t> You’re teaching a literature lesson on themes in a novel. Students are writing a one-page essay explaining a key theme. Some are struggling to get started, while others have already outlined their essays and are ready to draft. What’s the best response in this moment?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Text Box 2:</a:t>
            </a:r>
            <a:r>
              <a:rPr lang="en-US"/>
              <a:t> Option A: Remind everyone of the task and encourage students to start writing, even if their ideas aren’t fully developed yet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Text Box 3:</a:t>
            </a:r>
            <a:r>
              <a:rPr lang="en-US"/>
              <a:t> Option B: Provide flexible ways for students to work, letting each move forward in the way that fits them best</a:t>
            </a:r>
            <a:endParaRPr/>
          </a:p>
          <a:p>
            <a:pPr indent="-228600" lvl="0" marL="457200" marR="0" rtl="0" algn="l">
              <a:lnSpc>
                <a:spcPct val="100000"/>
              </a:lnSpc>
              <a:spcBef>
                <a:spcPts val="0"/>
              </a:spcBef>
              <a:spcAft>
                <a:spcPts val="0"/>
              </a:spcAft>
              <a:buSzPts val="1400"/>
              <a:buNone/>
            </a:pPr>
            <a:r>
              <a:rPr b="1" lang="en-US"/>
              <a:t>Text Box 4:</a:t>
            </a:r>
            <a:r>
              <a:rPr lang="en-US"/>
              <a:t> Option C: Pause the lesson to review the concept of theme with the whole class before continuing</a:t>
            </a:r>
            <a:endParaRPr/>
          </a:p>
          <a:p>
            <a:pPr indent="-228600" lvl="0" marL="457200" marR="0" rtl="0" algn="l">
              <a:lnSpc>
                <a:spcPct val="100000"/>
              </a:lnSpc>
              <a:spcBef>
                <a:spcPts val="0"/>
              </a:spcBef>
              <a:spcAft>
                <a:spcPts val="0"/>
              </a:spcAft>
              <a:buSzPts val="1400"/>
              <a:buNone/>
            </a:pPr>
            <a:r>
              <a:rPr b="1" lang="en-US"/>
              <a:t>Pop Ups</a:t>
            </a:r>
            <a:endParaRPr/>
          </a:p>
          <a:p>
            <a:pPr indent="-228600" lvl="0" marL="457200" marR="0" rtl="0" algn="l">
              <a:lnSpc>
                <a:spcPct val="100000"/>
              </a:lnSpc>
              <a:spcBef>
                <a:spcPts val="0"/>
              </a:spcBef>
              <a:spcAft>
                <a:spcPts val="0"/>
              </a:spcAft>
              <a:buSzPts val="1400"/>
              <a:buNone/>
            </a:pPr>
            <a:r>
              <a:rPr b="1" lang="en-US"/>
              <a:t>Text Box 2 (Option A) Pop Up:</a:t>
            </a:r>
            <a:br>
              <a:rPr lang="en-US"/>
            </a:br>
            <a:r>
              <a:rPr lang="en-US"/>
              <a:t>A. Encourage everyone to start writing</a:t>
            </a:r>
            <a:br>
              <a:rPr lang="en-US"/>
            </a:br>
            <a:r>
              <a:rPr lang="en-US"/>
              <a:t>Incorrect: ❌ While this may keep students moving, it could frustrate those who need more guidance to get started.</a:t>
            </a:r>
            <a:endParaRPr/>
          </a:p>
          <a:p>
            <a:pPr indent="-228600" lvl="0" marL="457200" marR="0" rtl="0" algn="l">
              <a:lnSpc>
                <a:spcPct val="100000"/>
              </a:lnSpc>
              <a:spcBef>
                <a:spcPts val="0"/>
              </a:spcBef>
              <a:spcAft>
                <a:spcPts val="0"/>
              </a:spcAft>
              <a:buSzPts val="1400"/>
              <a:buNone/>
            </a:pPr>
            <a:r>
              <a:rPr b="1" lang="en-US"/>
              <a:t>Text Box 3 (Option B) Pop Up:</a:t>
            </a:r>
            <a:br>
              <a:rPr lang="en-US"/>
            </a:br>
            <a:r>
              <a:rPr lang="en-US"/>
              <a:t>B. Provide flexible ways to work</a:t>
            </a:r>
            <a:br>
              <a:rPr lang="en-US"/>
            </a:br>
            <a:r>
              <a:rPr lang="en-US"/>
              <a:t>Correct: ✅ This approach supports all students at their level while keeping the task meaningful and challenging. Each student can move forward in a way that fits their needs.</a:t>
            </a:r>
            <a:endParaRPr/>
          </a:p>
          <a:p>
            <a:pPr indent="-228600" lvl="0" marL="457200" marR="0" rtl="0" algn="l">
              <a:lnSpc>
                <a:spcPct val="100000"/>
              </a:lnSpc>
              <a:spcBef>
                <a:spcPts val="0"/>
              </a:spcBef>
              <a:spcAft>
                <a:spcPts val="0"/>
              </a:spcAft>
              <a:buSzPts val="1400"/>
              <a:buNone/>
            </a:pPr>
            <a:r>
              <a:rPr b="1" lang="en-US"/>
              <a:t>Text Box 4 (Option C) Pop Up:</a:t>
            </a:r>
            <a:br>
              <a:rPr lang="en-US"/>
            </a:br>
            <a:r>
              <a:rPr lang="en-US"/>
              <a:t>C. Pause for a whole-class review</a:t>
            </a:r>
            <a:br>
              <a:rPr lang="en-US"/>
            </a:br>
            <a:r>
              <a:rPr lang="en-US"/>
              <a:t>Incorrect: ⚠️ A review slows down students who are ready and does not target individual needs.</a:t>
            </a:r>
            <a:endParaRPr/>
          </a:p>
          <a:p>
            <a:pPr indent="0" lvl="0" marL="0" rtl="0" algn="l">
              <a:lnSpc>
                <a:spcPct val="100000"/>
              </a:lnSpc>
              <a:spcBef>
                <a:spcPts val="0"/>
              </a:spcBef>
              <a:spcAft>
                <a:spcPts val="0"/>
              </a:spcAft>
              <a:buSzPts val="1400"/>
              <a:buNone/>
            </a:pPr>
            <a:r>
              <a:t/>
            </a:r>
            <a:endParaRPr/>
          </a:p>
        </p:txBody>
      </p:sp>
      <p:sp>
        <p:nvSpPr>
          <p:cNvPr id="376" name="Google Shape;37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US"/>
              <a:t>Alt Text: </a:t>
            </a:r>
            <a:endParaRPr/>
          </a:p>
          <a:p>
            <a:pPr indent="-228600" lvl="0" marL="457200" marR="0" rtl="0" algn="l">
              <a:lnSpc>
                <a:spcPct val="100000"/>
              </a:lnSpc>
              <a:spcBef>
                <a:spcPts val="0"/>
              </a:spcBef>
              <a:spcAft>
                <a:spcPts val="0"/>
              </a:spcAft>
              <a:buSzPts val="1400"/>
              <a:buNone/>
            </a:pPr>
            <a:r>
              <a:t/>
            </a:r>
            <a:endParaRPr b="1"/>
          </a:p>
          <a:p>
            <a:pPr indent="-228600" lvl="0" marL="457200" marR="0" rtl="0" algn="l">
              <a:lnSpc>
                <a:spcPct val="100000"/>
              </a:lnSpc>
              <a:spcBef>
                <a:spcPts val="0"/>
              </a:spcBef>
              <a:spcAft>
                <a:spcPts val="0"/>
              </a:spcAft>
              <a:buSzPts val="1400"/>
              <a:buNone/>
            </a:pPr>
            <a:r>
              <a:rPr b="1" lang="en-US"/>
              <a:t>Text Box 1:</a:t>
            </a:r>
            <a:r>
              <a:rPr lang="en-US"/>
              <a:t> Let’s give it a shot. Take a look at this brief scenario and see how best you could respond using what we’ve learned about differentiation.</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Text Box 2 (Scenario):</a:t>
            </a:r>
            <a:br>
              <a:rPr lang="en-US"/>
            </a:br>
            <a:r>
              <a:rPr lang="en-US"/>
              <a:t>You’re running a class activity where students need to analyze information and then share their ideas. Some students dive right in and are eager to discuss, while others seem hesitant, unsure where to begin, or uncomfortable speaking in front of the group.</a:t>
            </a:r>
            <a:br>
              <a:rPr lang="en-US"/>
            </a:br>
            <a:r>
              <a:rPr lang="en-US"/>
              <a:t>Prompt: Write out how you would differentiate the process so that both the eager students and the hesitant students are able to engage productively. Be specific about what changes you would make to how students work.</a:t>
            </a:r>
            <a:endParaRPr/>
          </a:p>
          <a:p>
            <a:pPr indent="-228600" lvl="0" marL="457200" marR="0" rtl="0" algn="l">
              <a:lnSpc>
                <a:spcPct val="100000"/>
              </a:lnSpc>
              <a:spcBef>
                <a:spcPts val="0"/>
              </a:spcBef>
              <a:spcAft>
                <a:spcPts val="0"/>
              </a:spcAft>
              <a:buSzPts val="1400"/>
              <a:buNone/>
            </a:pPr>
            <a:r>
              <a:t/>
            </a:r>
            <a:endParaRPr b="1"/>
          </a:p>
          <a:p>
            <a:pPr indent="-228600" lvl="0" marL="457200" marR="0" rtl="0" algn="l">
              <a:lnSpc>
                <a:spcPct val="100000"/>
              </a:lnSpc>
              <a:spcBef>
                <a:spcPts val="0"/>
              </a:spcBef>
              <a:spcAft>
                <a:spcPts val="0"/>
              </a:spcAft>
              <a:buSzPts val="1400"/>
              <a:buNone/>
            </a:pPr>
            <a:r>
              <a:rPr b="1" lang="en-US"/>
              <a:t>Text Box 3 (Guide Questions):</a:t>
            </a:r>
            <a:endParaRPr/>
          </a:p>
          <a:p>
            <a:pPr indent="-228600" lvl="0" marL="457200" marR="0" rtl="0" algn="l">
              <a:lnSpc>
                <a:spcPct val="100000"/>
              </a:lnSpc>
              <a:spcBef>
                <a:spcPts val="0"/>
              </a:spcBef>
              <a:spcAft>
                <a:spcPts val="0"/>
              </a:spcAft>
              <a:buSzPts val="1400"/>
              <a:buNone/>
            </a:pPr>
            <a:r>
              <a:rPr lang="en-US"/>
              <a:t>Did I keep the goal the same for everyone?</a:t>
            </a:r>
            <a:endParaRPr/>
          </a:p>
          <a:p>
            <a:pPr indent="-228600" lvl="0" marL="457200" marR="0" rtl="0" algn="l">
              <a:lnSpc>
                <a:spcPct val="100000"/>
              </a:lnSpc>
              <a:spcBef>
                <a:spcPts val="0"/>
              </a:spcBef>
              <a:spcAft>
                <a:spcPts val="0"/>
              </a:spcAft>
              <a:buSzPts val="1400"/>
              <a:buNone/>
            </a:pPr>
            <a:r>
              <a:rPr lang="en-US"/>
              <a:t>Did I give scaffolds for students who were unsure where to start?</a:t>
            </a:r>
            <a:endParaRPr/>
          </a:p>
          <a:p>
            <a:pPr indent="-228600" lvl="0" marL="457200" marR="0" rtl="0" algn="l">
              <a:lnSpc>
                <a:spcPct val="100000"/>
              </a:lnSpc>
              <a:spcBef>
                <a:spcPts val="0"/>
              </a:spcBef>
              <a:spcAft>
                <a:spcPts val="0"/>
              </a:spcAft>
              <a:buSzPts val="1400"/>
              <a:buNone/>
            </a:pPr>
            <a:r>
              <a:rPr lang="en-US"/>
              <a:t>Did I offer extension opportunities for students who were ready to go deeper?</a:t>
            </a:r>
            <a:endParaRPr/>
          </a:p>
          <a:p>
            <a:pPr indent="-228600" lvl="0" marL="457200" marR="0" rtl="0" algn="l">
              <a:lnSpc>
                <a:spcPct val="100000"/>
              </a:lnSpc>
              <a:spcBef>
                <a:spcPts val="0"/>
              </a:spcBef>
              <a:spcAft>
                <a:spcPts val="0"/>
              </a:spcAft>
              <a:buSzPts val="1400"/>
              <a:buNone/>
            </a:pPr>
            <a:r>
              <a:rPr lang="en-US"/>
              <a:t>Did my response allow all students to contribute meaningfully, just at different levels of support?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b="1" lang="en-US"/>
              <a:t>Pop Up (Model Response – for comparison):</a:t>
            </a:r>
            <a:br>
              <a:rPr lang="en-US"/>
            </a:br>
            <a:r>
              <a:rPr lang="en-US"/>
              <a:t>✅ </a:t>
            </a:r>
            <a:r>
              <a:rPr i="1" lang="en-US"/>
              <a:t>Model Response:</a:t>
            </a:r>
            <a:br>
              <a:rPr lang="en-US"/>
            </a:br>
            <a:r>
              <a:rPr lang="en-US"/>
              <a:t>“I would keep the learning goal the same—analyzing information and sharing ideas—but adjust the process to fit different needs. For students who are hesitant, I’d give them structured support, such as sentence starters, a graphic organizer, or a chance to first share their ideas with a partner before speaking to the whole group. For students who are ready to engage more fully, I’d ask them to lead small-group discussions, generate questions for peers, or connect the information to a real-world example. This way, everyone participates, but in ways that match their comfort and readiness levels.”</a:t>
            </a:r>
            <a:endParaRPr/>
          </a:p>
          <a:p>
            <a:pPr indent="0" lvl="0" marL="0" rtl="0" algn="l">
              <a:lnSpc>
                <a:spcPct val="100000"/>
              </a:lnSpc>
              <a:spcBef>
                <a:spcPts val="0"/>
              </a:spcBef>
              <a:spcAft>
                <a:spcPts val="0"/>
              </a:spcAft>
              <a:buSzPts val="1400"/>
              <a:buNone/>
            </a:pPr>
            <a:r>
              <a:t/>
            </a:r>
            <a:endParaRPr/>
          </a:p>
        </p:txBody>
      </p:sp>
      <p:sp>
        <p:nvSpPr>
          <p:cNvPr id="386" name="Google Shape;38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Alt Text : John, a smiling Black man with a neat appearance and glasses, is pointing towards a callout.</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A slide summarizing the three key approaches to differentiation. At the top, text reads: “Differentiation means meeting students where they are while guiding everyone toward the same learning goals. Using all three approaches keeps learning meaningful, accessible, and challenging for every student.” Below, three labeled sections describe each approach:</a:t>
            </a:r>
            <a:endParaRPr/>
          </a:p>
          <a:p>
            <a:pPr indent="-228600" lvl="0" marL="457200" marR="0" rtl="0" algn="l">
              <a:lnSpc>
                <a:spcPct val="100000"/>
              </a:lnSpc>
              <a:spcBef>
                <a:spcPts val="0"/>
              </a:spcBef>
              <a:spcAft>
                <a:spcPts val="0"/>
              </a:spcAft>
              <a:buSzPts val="1400"/>
              <a:buNone/>
            </a:pPr>
            <a:r>
              <a:rPr b="1" lang="en-US"/>
              <a:t>Content:</a:t>
            </a:r>
            <a:r>
              <a:rPr lang="en-US"/>
              <a:t> Adjust what students learn or how they access the material without changing the goal.</a:t>
            </a:r>
            <a:endParaRPr/>
          </a:p>
          <a:p>
            <a:pPr indent="-228600" lvl="0" marL="457200" marR="0" rtl="0" algn="l">
              <a:lnSpc>
                <a:spcPct val="100000"/>
              </a:lnSpc>
              <a:spcBef>
                <a:spcPts val="0"/>
              </a:spcBef>
              <a:spcAft>
                <a:spcPts val="0"/>
              </a:spcAft>
              <a:buSzPts val="1400"/>
              <a:buNone/>
            </a:pPr>
            <a:r>
              <a:rPr b="1" lang="en-US"/>
              <a:t>Process:</a:t>
            </a:r>
            <a:r>
              <a:rPr lang="en-US"/>
              <a:t> Vary how students engage with the material based on their needs and learning styles.</a:t>
            </a:r>
            <a:endParaRPr/>
          </a:p>
          <a:p>
            <a:pPr indent="-228600" lvl="0" marL="457200" marR="0" rtl="0" algn="l">
              <a:lnSpc>
                <a:spcPct val="100000"/>
              </a:lnSpc>
              <a:spcBef>
                <a:spcPts val="0"/>
              </a:spcBef>
              <a:spcAft>
                <a:spcPts val="0"/>
              </a:spcAft>
              <a:buSzPts val="1400"/>
              <a:buNone/>
            </a:pPr>
            <a:r>
              <a:rPr b="1" lang="en-US"/>
              <a:t>Product:</a:t>
            </a:r>
            <a:r>
              <a:rPr lang="en-US"/>
              <a:t> Give students choice in how they demonstrate their understanding, while keeping expectations consistent.</a:t>
            </a:r>
            <a:endParaRPr/>
          </a:p>
          <a:p>
            <a:pPr indent="0" lvl="0" marL="0" rtl="0" algn="l">
              <a:lnSpc>
                <a:spcPct val="100000"/>
              </a:lnSpc>
              <a:spcBef>
                <a:spcPts val="0"/>
              </a:spcBef>
              <a:spcAft>
                <a:spcPts val="0"/>
              </a:spcAft>
              <a:buSzPts val="1400"/>
              <a:buNone/>
            </a:pPr>
            <a:r>
              <a:t/>
            </a:r>
            <a:endParaRPr/>
          </a:p>
        </p:txBody>
      </p:sp>
      <p:sp>
        <p:nvSpPr>
          <p:cNvPr id="396" name="Google Shape;39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Alt Text:</a:t>
            </a:r>
            <a:br>
              <a:rPr lang="en-US"/>
            </a:br>
            <a:r>
              <a:rPr lang="en-US"/>
              <a:t>A badge labeled “Differentiation Champion” featuring an outline of a man standing on a hill, holding a flag to symbolize accomplishment. Below the badge, the words “Badge Earned” are displayed.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text box beside him reads: “Congratulations” with confetti around it. Below, the text says: “We hope you feel inspired to put these strategies into action in your classroom.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Up next: Student Interest.”</a:t>
            </a:r>
            <a:endParaRPr/>
          </a:p>
        </p:txBody>
      </p:sp>
      <p:sp>
        <p:nvSpPr>
          <p:cNvPr id="406" name="Google Shape;40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Alt Text: The outside of the school with the words JGHS Classroom Management Training in the foreground, and a button that says “ Start Course”</a:t>
            </a:r>
            <a:endParaRPr/>
          </a:p>
        </p:txBody>
      </p:sp>
      <p:sp>
        <p:nvSpPr>
          <p:cNvPr id="216" name="Google Shape;21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Alt text: John, a smiling black man with a clean cut and beard, he is in front of the classroom and with desks and chairs around him. He is holding a laptop that says Welcome video with a video icon. </a:t>
            </a:r>
            <a:endParaRPr/>
          </a:p>
        </p:txBody>
      </p:sp>
      <p:sp>
        <p:nvSpPr>
          <p:cNvPr id="228" name="Google Shape;228;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1" lang="en-US" sz="1050">
                <a:latin typeface="Roboto"/>
                <a:ea typeface="Roboto"/>
                <a:cs typeface="Roboto"/>
                <a:sym typeface="Roboto"/>
              </a:rPr>
              <a:t>Video Script:</a:t>
            </a:r>
            <a:br>
              <a:rPr lang="en-US" sz="1050">
                <a:latin typeface="Roboto"/>
                <a:ea typeface="Roboto"/>
                <a:cs typeface="Roboto"/>
                <a:sym typeface="Roboto"/>
              </a:rPr>
            </a:br>
            <a:r>
              <a:rPr b="1" lang="en-US" sz="1050"/>
              <a:t>Slide 1: Title/Intro</a:t>
            </a:r>
            <a:br>
              <a:rPr lang="en-US" sz="1050"/>
            </a:br>
            <a:r>
              <a:rPr lang="en-US" sz="1050"/>
              <a:t>Text</a:t>
            </a:r>
            <a:br>
              <a:rPr lang="en-US" sz="1050"/>
            </a:br>
            <a:r>
              <a:rPr lang="en-US" sz="1050"/>
              <a:t>Title: How to Engage and Manage the Classroom Environment</a:t>
            </a:r>
            <a:endParaRPr/>
          </a:p>
          <a:p>
            <a:pPr indent="-228600" lvl="0" marL="457200" marR="0" rtl="0" algn="l">
              <a:lnSpc>
                <a:spcPct val="100000"/>
              </a:lnSpc>
              <a:spcBef>
                <a:spcPts val="0"/>
              </a:spcBef>
              <a:spcAft>
                <a:spcPts val="0"/>
              </a:spcAft>
              <a:buSzPts val="1400"/>
              <a:buNone/>
            </a:pPr>
            <a:r>
              <a:rPr b="1" lang="en-US" sz="1050"/>
              <a:t>Slide 2: Welcome and Introduction</a:t>
            </a:r>
            <a:br>
              <a:rPr lang="en-US" sz="1050"/>
            </a:br>
            <a:r>
              <a:rPr lang="en-US" sz="1050"/>
              <a:t>Text</a:t>
            </a:r>
            <a:br>
              <a:rPr lang="en-US" sz="1050"/>
            </a:br>
            <a:r>
              <a:rPr lang="en-US" sz="1050"/>
              <a:t>Text box 1: Congratulations and welcome to the course!</a:t>
            </a:r>
            <a:br>
              <a:rPr lang="en-US" sz="1050"/>
            </a:br>
            <a:r>
              <a:rPr lang="en-US" sz="1050"/>
              <a:t>Text box 2: Congratulations on taking this exciting step in your professional journey!</a:t>
            </a:r>
            <a:br>
              <a:rPr lang="en-US" sz="1050"/>
            </a:br>
            <a:r>
              <a:rPr lang="en-US" sz="1050"/>
              <a:t>Text box 3: Whether you’re stepping into the classroom for the first time or you’re a seasoned educator at John Gray, we are delighted to have you here.</a:t>
            </a:r>
            <a:br>
              <a:rPr lang="en-US" sz="1050"/>
            </a:br>
            <a:r>
              <a:rPr lang="en-US" sz="1050"/>
              <a:t>Text box 4: This course is designed to celebrate your commitment to growth and to equip you with the tools to create a classroom that is calm, connected, and full of curiosity.</a:t>
            </a:r>
            <a:endParaRPr/>
          </a:p>
          <a:p>
            <a:pPr indent="-228600" lvl="0" marL="457200" marR="0" rtl="0" algn="l">
              <a:lnSpc>
                <a:spcPct val="100000"/>
              </a:lnSpc>
              <a:spcBef>
                <a:spcPts val="0"/>
              </a:spcBef>
              <a:spcAft>
                <a:spcPts val="0"/>
              </a:spcAft>
              <a:buSzPts val="1400"/>
              <a:buNone/>
            </a:pPr>
            <a:r>
              <a:rPr b="1" lang="en-US" sz="1050"/>
              <a:t>Slide 3: Building a Foundation for Learning</a:t>
            </a:r>
            <a:br>
              <a:rPr lang="en-US" sz="1050"/>
            </a:br>
            <a:r>
              <a:rPr lang="en-US" sz="1050"/>
              <a:t>Text</a:t>
            </a:r>
            <a:br>
              <a:rPr lang="en-US" sz="1050"/>
            </a:br>
            <a:r>
              <a:rPr lang="en-US" sz="1050"/>
              <a:t>Text box 1: At John Gray, we believe that every student deserves to feel seen, heard, and safe.</a:t>
            </a:r>
            <a:br>
              <a:rPr lang="en-US" sz="1050"/>
            </a:br>
            <a:r>
              <a:rPr lang="en-US" sz="1050"/>
              <a:t>Text box 2: A welcoming and inclusive environment is the foundation of meaningful learning—and that begins with you.</a:t>
            </a:r>
            <a:br>
              <a:rPr lang="en-US" sz="1050"/>
            </a:br>
            <a:r>
              <a:rPr lang="en-US" sz="1050"/>
              <a:t>Text box 3: When educators lead with care, build strong relationships, and keep students engaged, extraordinary things happen.</a:t>
            </a:r>
            <a:endParaRPr/>
          </a:p>
          <a:p>
            <a:pPr indent="-228600" lvl="0" marL="457200" marR="0" rtl="0" algn="l">
              <a:lnSpc>
                <a:spcPct val="100000"/>
              </a:lnSpc>
              <a:spcBef>
                <a:spcPts val="0"/>
              </a:spcBef>
              <a:spcAft>
                <a:spcPts val="0"/>
              </a:spcAft>
              <a:buSzPts val="1400"/>
              <a:buNone/>
            </a:pPr>
            <a:r>
              <a:rPr b="1" lang="en-US" sz="1050"/>
              <a:t>Slide 4: Meet Your Mentor</a:t>
            </a:r>
            <a:br>
              <a:rPr lang="en-US" sz="1050"/>
            </a:br>
            <a:r>
              <a:rPr lang="en-US" sz="1050"/>
              <a:t>Text</a:t>
            </a:r>
            <a:br>
              <a:rPr lang="en-US" sz="1050"/>
            </a:br>
            <a:r>
              <a:rPr lang="en-US" sz="1050"/>
              <a:t>Text box 1: To support you on this journey, meet John, your virtual mentor.</a:t>
            </a:r>
            <a:br>
              <a:rPr lang="en-US" sz="1050"/>
            </a:br>
            <a:r>
              <a:rPr lang="en-US" sz="1050"/>
              <a:t>Text box 2: With over a decade of experience as a master teacher, John brings a wealth of practical knowledge to help you build trust, manage classrooms effectively, and foster genuine student engagement.</a:t>
            </a:r>
            <a:br>
              <a:rPr lang="en-US" sz="1050"/>
            </a:br>
            <a:r>
              <a:rPr lang="en-US" sz="1050"/>
              <a:t>Text box 3: He has guided countless educators through challenges, helping them transform obstacles into opportunities for growth.</a:t>
            </a:r>
            <a:endParaRPr/>
          </a:p>
          <a:p>
            <a:pPr indent="-228600" lvl="0" marL="457200" marR="0" rtl="0" algn="l">
              <a:lnSpc>
                <a:spcPct val="100000"/>
              </a:lnSpc>
              <a:spcBef>
                <a:spcPts val="0"/>
              </a:spcBef>
              <a:spcAft>
                <a:spcPts val="0"/>
              </a:spcAft>
              <a:buSzPts val="1400"/>
              <a:buNone/>
            </a:pPr>
            <a:r>
              <a:rPr b="1" lang="en-US" sz="1050"/>
              <a:t>Slide 5: Your Guide Through the Course</a:t>
            </a:r>
            <a:br>
              <a:rPr lang="en-US" sz="1050"/>
            </a:br>
            <a:r>
              <a:rPr lang="en-US" sz="1050"/>
              <a:t>Text</a:t>
            </a:r>
            <a:br>
              <a:rPr lang="en-US" sz="1050"/>
            </a:br>
            <a:r>
              <a:rPr lang="en-US" sz="1050"/>
              <a:t>Text box 1: Throughout the course, John will be by your side, offering expert guidance and proven strategies to support your success.</a:t>
            </a:r>
            <a:br>
              <a:rPr lang="en-US" sz="1050"/>
            </a:br>
            <a:r>
              <a:rPr lang="en-US" sz="1050"/>
              <a:t>Text box 2: As you progress through each lesson, you’ll earn </a:t>
            </a:r>
            <a:r>
              <a:rPr b="1" lang="en-US" sz="1050"/>
              <a:t>digital badges</a:t>
            </a:r>
            <a:r>
              <a:rPr lang="en-US" sz="1050"/>
              <a:t> to celebrate your achievements and mark important milestones in your learning journey.</a:t>
            </a:r>
            <a:br>
              <a:rPr lang="en-US" sz="1050"/>
            </a:br>
            <a:r>
              <a:rPr lang="en-US" sz="1050"/>
              <a:t>Text box 3: Any time you need insight or inspiration, simply click on John’s icon—he’ll be there to help.</a:t>
            </a:r>
            <a:br>
              <a:rPr lang="en-US" sz="1050"/>
            </a:br>
            <a:r>
              <a:rPr lang="en-US" sz="1050"/>
              <a:t>Text box 4: Once again, congratulations on taking this important step in your professional development.</a:t>
            </a:r>
            <a:br>
              <a:rPr lang="en-US" sz="1050"/>
            </a:br>
            <a:r>
              <a:rPr lang="en-US" sz="1050"/>
              <a:t>Text box 5: We’re thrilled to embark on this journey with you!</a:t>
            </a:r>
            <a:endParaRPr sz="1050"/>
          </a:p>
        </p:txBody>
      </p:sp>
      <p:sp>
        <p:nvSpPr>
          <p:cNvPr id="240" name="Google Shape;24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en-US"/>
              <a:t>Alt Text: John, a smiling Black man with short hair and a full beard, is holding a laptop while standing in front of his classroom, which contains tables and chairs.</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Instructions for Layering Speech Bubbles:</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Begin with a base layer containing the first speech bubble. Then, create separate layers for each additional bubble.</a:t>
            </a:r>
            <a:endParaRPr/>
          </a:p>
          <a:p>
            <a:pPr indent="-228600" lvl="0" marL="457200" rtl="0" algn="l">
              <a:lnSpc>
                <a:spcPct val="100000"/>
              </a:lnSpc>
              <a:spcBef>
                <a:spcPts val="0"/>
              </a:spcBef>
              <a:spcAft>
                <a:spcPts val="0"/>
              </a:spcAft>
              <a:buSzPts val="1400"/>
              <a:buNone/>
            </a:pPr>
            <a:r>
              <a:rPr lang="en-US"/>
              <a:t>On the base layer, set a trigger so that when the user clicks the first speech bubble, Layer 2 (with Speech Bubble 2) appears. On Layer 2, set a trigger so that clicking Speech Bubble 2 reveals Layer 3 (with Speech Bubble 3). For the final speech bubble, configure the trigger to “Hide This Layer” on click, which returns the user to the base layer. For a cleaner, more polished effect, ensure that all speech bubbles are aligned consistently. Alternatively, you can use two triggers: one to hide the current layer and another to show the next layer (e.g., “Hide This Layer” then “Show Layer 2”).</a:t>
            </a:r>
            <a:endParaRPr/>
          </a:p>
          <a:p>
            <a:pPr indent="-228600" lvl="0" marL="457200" rtl="0" algn="l">
              <a:lnSpc>
                <a:spcPct val="100000"/>
              </a:lnSpc>
              <a:spcBef>
                <a:spcPts val="0"/>
              </a:spcBef>
              <a:spcAft>
                <a:spcPts val="0"/>
              </a:spcAft>
              <a:buSzPts val="1400"/>
              <a:buNone/>
            </a:pPr>
            <a:br>
              <a:rPr lang="en-US"/>
            </a:br>
            <a:endParaRPr/>
          </a:p>
        </p:txBody>
      </p:sp>
      <p:sp>
        <p:nvSpPr>
          <p:cNvPr id="249" name="Google Shape;24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Alt Text:</a:t>
            </a:r>
            <a:r>
              <a:rPr lang="en-US"/>
              <a:t> John, a smiling Black man with a neat appearance and glasses, shown against a plain white background.</a:t>
            </a:r>
            <a:endParaRPr/>
          </a:p>
        </p:txBody>
      </p:sp>
      <p:sp>
        <p:nvSpPr>
          <p:cNvPr id="259" name="Google Shape;25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b="1" lang="en-US"/>
              <a:t>Alt Text:</a:t>
            </a:r>
            <a:r>
              <a:rPr lang="en-US"/>
              <a:t> A series of illustrations with black outlines on a burgundy background, depicting:</a:t>
            </a:r>
            <a:endParaRPr/>
          </a:p>
          <a:p>
            <a:pPr indent="-228600" lvl="0" marL="457200" marR="0" rtl="0" algn="l">
              <a:lnSpc>
                <a:spcPct val="100000"/>
              </a:lnSpc>
              <a:spcBef>
                <a:spcPts val="0"/>
              </a:spcBef>
              <a:spcAft>
                <a:spcPts val="0"/>
              </a:spcAft>
              <a:buSzPts val="1400"/>
              <a:buNone/>
            </a:pPr>
            <a:r>
              <a:rPr lang="en-US"/>
              <a:t>Students or individuals with various icons above their heads.</a:t>
            </a:r>
            <a:endParaRPr/>
          </a:p>
          <a:p>
            <a:pPr indent="-228600" lvl="0" marL="457200" marR="0" rtl="0" algn="l">
              <a:lnSpc>
                <a:spcPct val="100000"/>
              </a:lnSpc>
              <a:spcBef>
                <a:spcPts val="0"/>
              </a:spcBef>
              <a:spcAft>
                <a:spcPts val="0"/>
              </a:spcAft>
              <a:buSzPts val="1400"/>
              <a:buNone/>
            </a:pPr>
            <a:r>
              <a:rPr lang="en-US"/>
              <a:t>A brain with different ideas or images emerging from it.</a:t>
            </a:r>
            <a:endParaRPr/>
          </a:p>
          <a:p>
            <a:pPr indent="-228600" lvl="0" marL="457200" marR="0" rtl="0" algn="l">
              <a:lnSpc>
                <a:spcPct val="100000"/>
              </a:lnSpc>
              <a:spcBef>
                <a:spcPts val="0"/>
              </a:spcBef>
              <a:spcAft>
                <a:spcPts val="0"/>
              </a:spcAft>
              <a:buSzPts val="1400"/>
              <a:buNone/>
            </a:pPr>
            <a:r>
              <a:rPr lang="en-US"/>
              <a:t>A male and female learner each holding a puzzle piece and fitting them together.</a:t>
            </a:r>
            <a:endParaRPr/>
          </a:p>
          <a:p>
            <a:pPr indent="-228600" lvl="0" marL="457200" marR="0" rtl="0" algn="l">
              <a:lnSpc>
                <a:spcPct val="100000"/>
              </a:lnSpc>
              <a:spcBef>
                <a:spcPts val="0"/>
              </a:spcBef>
              <a:spcAft>
                <a:spcPts val="0"/>
              </a:spcAft>
              <a:buSzPts val="1400"/>
              <a:buNone/>
            </a:pPr>
            <a:r>
              <a:rPr lang="en-US"/>
              <a:t>A pen and a sheet of paper with lines on it.</a:t>
            </a:r>
            <a:endParaRPr/>
          </a:p>
          <a:p>
            <a:pPr indent="-228600" lvl="0" marL="457200" marR="0" rtl="0" algn="l">
              <a:lnSpc>
                <a:spcPct val="100000"/>
              </a:lnSpc>
              <a:spcBef>
                <a:spcPts val="0"/>
              </a:spcBef>
              <a:spcAft>
                <a:spcPts val="0"/>
              </a:spcAft>
              <a:buSzPts val="1400"/>
              <a:buNone/>
            </a:pPr>
            <a:r>
              <a:rPr lang="en-US"/>
              <a:t>People holding hands together in a circle.</a:t>
            </a:r>
            <a:endParaRPr/>
          </a:p>
        </p:txBody>
      </p:sp>
      <p:sp>
        <p:nvSpPr>
          <p:cNvPr id="269" name="Google Shape;26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John, a smiling Black man with a neat appearance and glasses, is holding a clipboard and wearing a name tag while looking at the camera, shown against a plain white background.</a:t>
            </a:r>
            <a:endParaRPr/>
          </a:p>
        </p:txBody>
      </p:sp>
      <p:sp>
        <p:nvSpPr>
          <p:cNvPr id="279" name="Google Shape;27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p2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7" name="Google Shape;17;p2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 name="Google Shape;18;p2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44"/>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4" name="Google Shape;74;p44"/>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 name="Google Shape;75;p4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4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4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sp>
        <p:nvSpPr>
          <p:cNvPr id="85" name="Google Shape;85;p2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8" name="Shape 88"/>
        <p:cNvGrpSpPr/>
        <p:nvPr/>
      </p:nvGrpSpPr>
      <p:grpSpPr>
        <a:xfrm>
          <a:off x="0" y="0"/>
          <a:ext cx="0" cy="0"/>
          <a:chOff x="0" y="0"/>
          <a:chExt cx="0" cy="0"/>
        </a:xfrm>
      </p:grpSpPr>
      <p:sp>
        <p:nvSpPr>
          <p:cNvPr id="89" name="Google Shape;89;p2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8"/>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1" name="Google Shape;91;p2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2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4" name="Shape 94"/>
        <p:cNvGrpSpPr/>
        <p:nvPr/>
      </p:nvGrpSpPr>
      <p:grpSpPr>
        <a:xfrm>
          <a:off x="0" y="0"/>
          <a:ext cx="0" cy="0"/>
          <a:chOff x="0" y="0"/>
          <a:chExt cx="0" cy="0"/>
        </a:xfrm>
      </p:grpSpPr>
      <p:sp>
        <p:nvSpPr>
          <p:cNvPr id="95" name="Google Shape;95;p29"/>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29"/>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B8B8B"/>
              </a:buClr>
              <a:buSzPts val="2000"/>
              <a:buNone/>
              <a:defRPr sz="2000">
                <a:solidFill>
                  <a:srgbClr val="8B8B8B"/>
                </a:solidFill>
              </a:defRPr>
            </a:lvl1pPr>
            <a:lvl2pPr indent="-228600" lvl="1" marL="914400" algn="l">
              <a:lnSpc>
                <a:spcPct val="100000"/>
              </a:lnSpc>
              <a:spcBef>
                <a:spcPts val="360"/>
              </a:spcBef>
              <a:spcAft>
                <a:spcPts val="0"/>
              </a:spcAft>
              <a:buClr>
                <a:srgbClr val="8B8B8B"/>
              </a:buClr>
              <a:buSzPts val="1800"/>
              <a:buNone/>
              <a:defRPr sz="1800">
                <a:solidFill>
                  <a:srgbClr val="8B8B8B"/>
                </a:solidFill>
              </a:defRPr>
            </a:lvl2pPr>
            <a:lvl3pPr indent="-228600" lvl="2" marL="1371600" algn="l">
              <a:lnSpc>
                <a:spcPct val="100000"/>
              </a:lnSpc>
              <a:spcBef>
                <a:spcPts val="320"/>
              </a:spcBef>
              <a:spcAft>
                <a:spcPts val="0"/>
              </a:spcAft>
              <a:buClr>
                <a:srgbClr val="8B8B8B"/>
              </a:buClr>
              <a:buSzPts val="1600"/>
              <a:buNone/>
              <a:defRPr sz="1600">
                <a:solidFill>
                  <a:srgbClr val="8B8B8B"/>
                </a:solidFill>
              </a:defRPr>
            </a:lvl3pPr>
            <a:lvl4pPr indent="-228600" lvl="3" marL="1828800" algn="l">
              <a:lnSpc>
                <a:spcPct val="100000"/>
              </a:lnSpc>
              <a:spcBef>
                <a:spcPts val="280"/>
              </a:spcBef>
              <a:spcAft>
                <a:spcPts val="0"/>
              </a:spcAft>
              <a:buClr>
                <a:srgbClr val="8B8B8B"/>
              </a:buClr>
              <a:buSzPts val="1400"/>
              <a:buNone/>
              <a:defRPr sz="1400">
                <a:solidFill>
                  <a:srgbClr val="8B8B8B"/>
                </a:solidFill>
              </a:defRPr>
            </a:lvl4pPr>
            <a:lvl5pPr indent="-228600" lvl="4" marL="2286000" algn="l">
              <a:lnSpc>
                <a:spcPct val="100000"/>
              </a:lnSpc>
              <a:spcBef>
                <a:spcPts val="280"/>
              </a:spcBef>
              <a:spcAft>
                <a:spcPts val="0"/>
              </a:spcAft>
              <a:buClr>
                <a:srgbClr val="8B8B8B"/>
              </a:buClr>
              <a:buSzPts val="1400"/>
              <a:buNone/>
              <a:defRPr sz="1400">
                <a:solidFill>
                  <a:srgbClr val="8B8B8B"/>
                </a:solidFill>
              </a:defRPr>
            </a:lvl5pPr>
            <a:lvl6pPr indent="-228600" lvl="5" marL="2743200" algn="l">
              <a:lnSpc>
                <a:spcPct val="100000"/>
              </a:lnSpc>
              <a:spcBef>
                <a:spcPts val="280"/>
              </a:spcBef>
              <a:spcAft>
                <a:spcPts val="0"/>
              </a:spcAft>
              <a:buClr>
                <a:srgbClr val="8B8B8B"/>
              </a:buClr>
              <a:buSzPts val="1400"/>
              <a:buNone/>
              <a:defRPr sz="1400">
                <a:solidFill>
                  <a:srgbClr val="8B8B8B"/>
                </a:solidFill>
              </a:defRPr>
            </a:lvl6pPr>
            <a:lvl7pPr indent="-228600" lvl="6" marL="3200400" algn="l">
              <a:lnSpc>
                <a:spcPct val="100000"/>
              </a:lnSpc>
              <a:spcBef>
                <a:spcPts val="280"/>
              </a:spcBef>
              <a:spcAft>
                <a:spcPts val="0"/>
              </a:spcAft>
              <a:buClr>
                <a:srgbClr val="8B8B8B"/>
              </a:buClr>
              <a:buSzPts val="1400"/>
              <a:buNone/>
              <a:defRPr sz="1400">
                <a:solidFill>
                  <a:srgbClr val="8B8B8B"/>
                </a:solidFill>
              </a:defRPr>
            </a:lvl7pPr>
            <a:lvl8pPr indent="-228600" lvl="7" marL="3657600" algn="l">
              <a:lnSpc>
                <a:spcPct val="100000"/>
              </a:lnSpc>
              <a:spcBef>
                <a:spcPts val="280"/>
              </a:spcBef>
              <a:spcAft>
                <a:spcPts val="0"/>
              </a:spcAft>
              <a:buClr>
                <a:srgbClr val="8B8B8B"/>
              </a:buClr>
              <a:buSzPts val="1400"/>
              <a:buNone/>
              <a:defRPr sz="1400">
                <a:solidFill>
                  <a:srgbClr val="8B8B8B"/>
                </a:solidFill>
              </a:defRPr>
            </a:lvl8pPr>
            <a:lvl9pPr indent="-228600" lvl="8" marL="4114800" algn="l">
              <a:lnSpc>
                <a:spcPct val="100000"/>
              </a:lnSpc>
              <a:spcBef>
                <a:spcPts val="280"/>
              </a:spcBef>
              <a:spcAft>
                <a:spcPts val="0"/>
              </a:spcAft>
              <a:buClr>
                <a:srgbClr val="8B8B8B"/>
              </a:buClr>
              <a:buSzPts val="1400"/>
              <a:buNone/>
              <a:defRPr sz="1400">
                <a:solidFill>
                  <a:srgbClr val="8B8B8B"/>
                </a:solidFill>
              </a:defRPr>
            </a:lvl9pPr>
          </a:lstStyle>
          <a:p/>
        </p:txBody>
      </p:sp>
      <p:sp>
        <p:nvSpPr>
          <p:cNvPr id="97" name="Google Shape;97;p2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0" name="Shape 100"/>
        <p:cNvGrpSpPr/>
        <p:nvPr/>
      </p:nvGrpSpPr>
      <p:grpSpPr>
        <a:xfrm>
          <a:off x="0" y="0"/>
          <a:ext cx="0" cy="0"/>
          <a:chOff x="0" y="0"/>
          <a:chExt cx="0" cy="0"/>
        </a:xfrm>
      </p:grpSpPr>
      <p:sp>
        <p:nvSpPr>
          <p:cNvPr id="101" name="Google Shape;101;p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30"/>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03" name="Google Shape;103;p30"/>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04" name="Google Shape;104;p3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3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3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7" name="Shape 107"/>
        <p:cNvGrpSpPr/>
        <p:nvPr/>
      </p:nvGrpSpPr>
      <p:grpSpPr>
        <a:xfrm>
          <a:off x="0" y="0"/>
          <a:ext cx="0" cy="0"/>
          <a:chOff x="0" y="0"/>
          <a:chExt cx="0" cy="0"/>
        </a:xfrm>
      </p:grpSpPr>
      <p:sp>
        <p:nvSpPr>
          <p:cNvPr id="108" name="Google Shape;108;p3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31"/>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10" name="Google Shape;110;p31"/>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11" name="Google Shape;111;p31"/>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12" name="Google Shape;112;p31"/>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13" name="Google Shape;113;p3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3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3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6" name="Shape 116"/>
        <p:cNvGrpSpPr/>
        <p:nvPr/>
      </p:nvGrpSpPr>
      <p:grpSpPr>
        <a:xfrm>
          <a:off x="0" y="0"/>
          <a:ext cx="0" cy="0"/>
          <a:chOff x="0" y="0"/>
          <a:chExt cx="0" cy="0"/>
        </a:xfrm>
      </p:grpSpPr>
      <p:sp>
        <p:nvSpPr>
          <p:cNvPr id="117" name="Google Shape;117;p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3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3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3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1" name="Shape 121"/>
        <p:cNvGrpSpPr/>
        <p:nvPr/>
      </p:nvGrpSpPr>
      <p:grpSpPr>
        <a:xfrm>
          <a:off x="0" y="0"/>
          <a:ext cx="0" cy="0"/>
          <a:chOff x="0" y="0"/>
          <a:chExt cx="0" cy="0"/>
        </a:xfrm>
      </p:grpSpPr>
      <p:sp>
        <p:nvSpPr>
          <p:cNvPr id="122" name="Google Shape;122;p33"/>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33"/>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24" name="Google Shape;124;p33"/>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25" name="Google Shape;125;p3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3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3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8" name="Shape 128"/>
        <p:cNvGrpSpPr/>
        <p:nvPr/>
      </p:nvGrpSpPr>
      <p:grpSpPr>
        <a:xfrm>
          <a:off x="0" y="0"/>
          <a:ext cx="0" cy="0"/>
          <a:chOff x="0" y="0"/>
          <a:chExt cx="0" cy="0"/>
        </a:xfrm>
      </p:grpSpPr>
      <p:sp>
        <p:nvSpPr>
          <p:cNvPr id="129" name="Google Shape;129;p34"/>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34"/>
          <p:cNvSpPr/>
          <p:nvPr>
            <p:ph idx="2" type="pic"/>
          </p:nvPr>
        </p:nvSpPr>
        <p:spPr>
          <a:xfrm>
            <a:off x="2389717" y="612775"/>
            <a:ext cx="7315200" cy="4114800"/>
          </a:xfrm>
          <a:prstGeom prst="rect">
            <a:avLst/>
          </a:prstGeom>
          <a:noFill/>
          <a:ln>
            <a:noFill/>
          </a:ln>
        </p:spPr>
      </p:sp>
      <p:sp>
        <p:nvSpPr>
          <p:cNvPr id="131" name="Google Shape;131;p34"/>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32" name="Google Shape;132;p3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3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3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5" name="Shape 135"/>
        <p:cNvGrpSpPr/>
        <p:nvPr/>
      </p:nvGrpSpPr>
      <p:grpSpPr>
        <a:xfrm>
          <a:off x="0" y="0"/>
          <a:ext cx="0" cy="0"/>
          <a:chOff x="0" y="0"/>
          <a:chExt cx="0" cy="0"/>
        </a:xfrm>
      </p:grpSpPr>
      <p:sp>
        <p:nvSpPr>
          <p:cNvPr id="136" name="Google Shape;136;p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35"/>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8" name="Google Shape;138;p3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3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3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2" name="Google Shape;22;p2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 name="Google Shape;23;p2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 name="Google Shape;24;p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 name="Google Shape;25;p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1" name="Shape 141"/>
        <p:cNvGrpSpPr/>
        <p:nvPr/>
      </p:nvGrpSpPr>
      <p:grpSpPr>
        <a:xfrm>
          <a:off x="0" y="0"/>
          <a:ext cx="0" cy="0"/>
          <a:chOff x="0" y="0"/>
          <a:chExt cx="0" cy="0"/>
        </a:xfrm>
      </p:grpSpPr>
      <p:sp>
        <p:nvSpPr>
          <p:cNvPr id="142" name="Google Shape;142;p36"/>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36"/>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4" name="Google Shape;144;p3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3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3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37"/>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8" name="Google Shape;28;p37"/>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9" name="Google Shape;29;p3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 name="Google Shape;30;p3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3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4" name="Google Shape;34;p38"/>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38"/>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3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3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3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 name="Shape 39"/>
        <p:cNvGrpSpPr/>
        <p:nvPr/>
      </p:nvGrpSpPr>
      <p:grpSpPr>
        <a:xfrm>
          <a:off x="0" y="0"/>
          <a:ext cx="0" cy="0"/>
          <a:chOff x="0" y="0"/>
          <a:chExt cx="0" cy="0"/>
        </a:xfrm>
      </p:grpSpPr>
      <p:sp>
        <p:nvSpPr>
          <p:cNvPr id="40" name="Google Shape;40;p39"/>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1" name="Google Shape;41;p39"/>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2" name="Google Shape;42;p39"/>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 name="Google Shape;43;p39"/>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4" name="Google Shape;44;p39"/>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 name="Google Shape;45;p3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p3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Google Shape;47;p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p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 name="Google Shape;51;p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4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4" name="Google Shape;54;p41"/>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indent="-431800" lvl="0" marL="4572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 name="Google Shape;55;p41"/>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56" name="Google Shape;56;p4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4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 name="Google Shape;58;p4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4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1" name="Google Shape;61;p42"/>
          <p:cNvSpPr/>
          <p:nvPr>
            <p:ph idx="2" type="pic"/>
          </p:nvPr>
        </p:nvSpPr>
        <p:spPr>
          <a:xfrm>
            <a:off x="5183188" y="987425"/>
            <a:ext cx="6172200" cy="4873500"/>
          </a:xfrm>
          <a:prstGeom prst="rect">
            <a:avLst/>
          </a:prstGeom>
          <a:noFill/>
          <a:ln>
            <a:noFill/>
          </a:ln>
        </p:spPr>
      </p:sp>
      <p:sp>
        <p:nvSpPr>
          <p:cNvPr id="62" name="Google Shape;62;p42"/>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3" name="Google Shape;63;p4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4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4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4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8" name="Google Shape;68;p43"/>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 name="Google Shape;69;p4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4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4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theme" Target="../theme/theme3.xml"/><Relationship Id="rId10" Type="http://schemas.openxmlformats.org/officeDocument/2006/relationships/slideLayout" Target="../slideLayouts/slideLayout20.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F9F9"/>
        </a:solidFill>
      </p:bgPr>
    </p:bg>
    <p:spTree>
      <p:nvGrpSpPr>
        <p:cNvPr id="78" name="Shape 78"/>
        <p:cNvGrpSpPr/>
        <p:nvPr/>
      </p:nvGrpSpPr>
      <p:grpSpPr>
        <a:xfrm>
          <a:off x="0" y="0"/>
          <a:ext cx="0" cy="0"/>
          <a:chOff x="0" y="0"/>
          <a:chExt cx="0" cy="0"/>
        </a:xfrm>
      </p:grpSpPr>
      <p:sp>
        <p:nvSpPr>
          <p:cNvPr id="79" name="Google Shape;79;p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0" name="Google Shape;80;p26"/>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1" name="Google Shape;81;p2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B8B8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2" name="Google Shape;82;p2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B8B8B"/>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3" name="Google Shape;83;p2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B8B8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
          <p:cNvSpPr txBox="1"/>
          <p:nvPr>
            <p:ph type="title"/>
          </p:nvPr>
        </p:nvSpPr>
        <p:spPr>
          <a:xfrm>
            <a:off x="880241" y="1912881"/>
            <a:ext cx="10515600" cy="3091587"/>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400"/>
              <a:buNone/>
            </a:pPr>
            <a:br>
              <a:rPr lang="en-US">
                <a:solidFill>
                  <a:srgbClr val="C00000"/>
                </a:solidFill>
                <a:latin typeface="Arial"/>
                <a:ea typeface="Arial"/>
                <a:cs typeface="Arial"/>
                <a:sym typeface="Arial"/>
              </a:rPr>
            </a:br>
            <a:r>
              <a:rPr b="1" lang="en-US">
                <a:solidFill>
                  <a:srgbClr val="C00000"/>
                </a:solidFill>
                <a:latin typeface="Arial"/>
                <a:ea typeface="Arial"/>
                <a:cs typeface="Arial"/>
                <a:sym typeface="Arial"/>
              </a:rPr>
              <a:t>John Gray High School </a:t>
            </a:r>
            <a:br>
              <a:rPr lang="en-US">
                <a:solidFill>
                  <a:srgbClr val="C00000"/>
                </a:solidFill>
                <a:latin typeface="Arial"/>
                <a:ea typeface="Arial"/>
                <a:cs typeface="Arial"/>
                <a:sym typeface="Arial"/>
              </a:rPr>
            </a:br>
            <a:r>
              <a:rPr lang="en-US" sz="4000">
                <a:solidFill>
                  <a:srgbClr val="C00000"/>
                </a:solidFill>
                <a:latin typeface="Arial"/>
                <a:ea typeface="Arial"/>
                <a:cs typeface="Arial"/>
                <a:sym typeface="Arial"/>
              </a:rPr>
              <a:t>Classroom Engagement &amp; Management P.D</a:t>
            </a:r>
            <a:br>
              <a:rPr lang="en-US">
                <a:solidFill>
                  <a:srgbClr val="C00000"/>
                </a:solidFill>
                <a:latin typeface="Arial"/>
                <a:ea typeface="Arial"/>
                <a:cs typeface="Arial"/>
                <a:sym typeface="Arial"/>
              </a:rPr>
            </a:br>
            <a:br>
              <a:rPr lang="en-US">
                <a:solidFill>
                  <a:srgbClr val="C00000"/>
                </a:solidFill>
                <a:latin typeface="Arial"/>
                <a:ea typeface="Arial"/>
                <a:cs typeface="Arial"/>
                <a:sym typeface="Arial"/>
              </a:rPr>
            </a:br>
            <a:r>
              <a:rPr lang="en-US" sz="3200">
                <a:solidFill>
                  <a:schemeClr val="dk1"/>
                </a:solidFill>
                <a:latin typeface="Arial"/>
                <a:ea typeface="Arial"/>
                <a:cs typeface="Arial"/>
                <a:sym typeface="Arial"/>
              </a:rPr>
              <a:t>Articulate Storyline </a:t>
            </a:r>
            <a:endParaRPr sz="3200">
              <a:solidFill>
                <a:schemeClr val="dk1"/>
              </a:solidFill>
              <a:latin typeface="Arial"/>
              <a:ea typeface="Arial"/>
              <a:cs typeface="Arial"/>
              <a:sym typeface="Arial"/>
            </a:endParaRPr>
          </a:p>
        </p:txBody>
      </p:sp>
      <p:pic>
        <p:nvPicPr>
          <p:cNvPr id="153" name="Google Shape;153;p1"/>
          <p:cNvPicPr preferRelativeResize="0"/>
          <p:nvPr/>
        </p:nvPicPr>
        <p:blipFill rotWithShape="1">
          <a:blip r:embed="rId3">
            <a:alphaModFix/>
          </a:blip>
          <a:srcRect b="0" l="0" r="0" t="0"/>
          <a:stretch/>
        </p:blipFill>
        <p:spPr>
          <a:xfrm>
            <a:off x="9007782" y="706556"/>
            <a:ext cx="1428571" cy="1428571"/>
          </a:xfrm>
          <a:prstGeom prst="rect">
            <a:avLst/>
          </a:prstGeom>
          <a:noFill/>
          <a:ln>
            <a:noFill/>
          </a:ln>
        </p:spPr>
      </p:pic>
      <p:sp>
        <p:nvSpPr>
          <p:cNvPr id="154" name="Google Shape;154;p1"/>
          <p:cNvSpPr/>
          <p:nvPr/>
        </p:nvSpPr>
        <p:spPr>
          <a:xfrm>
            <a:off x="402672" y="167780"/>
            <a:ext cx="11375471" cy="6543413"/>
          </a:xfrm>
          <a:prstGeom prst="rect">
            <a:avLst/>
          </a:prstGeom>
          <a:noFill/>
          <a:ln cap="flat" cmpd="sng" w="25400">
            <a:solidFill>
              <a:srgbClr val="6E262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graphicFrame>
        <p:nvGraphicFramePr>
          <p:cNvPr id="291" name="Google Shape;291;p10"/>
          <p:cNvGraphicFramePr/>
          <p:nvPr/>
        </p:nvGraphicFramePr>
        <p:xfrm>
          <a:off x="0" y="3"/>
          <a:ext cx="3000000" cy="3000000"/>
        </p:xfrm>
        <a:graphic>
          <a:graphicData uri="http://schemas.openxmlformats.org/drawingml/2006/table">
            <a:tbl>
              <a:tblPr bandRow="1" firstRow="1">
                <a:noFill/>
                <a:tableStyleId>{F00765E7-AE15-4373-9437-D55549A1E262}</a:tableStyleId>
              </a:tblPr>
              <a:tblGrid>
                <a:gridCol w="2039900"/>
                <a:gridCol w="2039900"/>
              </a:tblGrid>
              <a:tr h="551750">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7840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3347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6181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114300" marR="0" rtl="0" algn="l">
                        <a:lnSpc>
                          <a:spcPct val="100000"/>
                        </a:lnSpc>
                        <a:spcBef>
                          <a:spcPts val="0"/>
                        </a:spcBef>
                        <a:spcAft>
                          <a:spcPts val="0"/>
                        </a:spcAft>
                        <a:buClr>
                          <a:srgbClr val="000000"/>
                        </a:buClr>
                        <a:buSzPts val="1800"/>
                        <a:buFont typeface="Arial"/>
                        <a:buNone/>
                      </a:pPr>
                      <a:r>
                        <a:rPr lang="en-US" sz="1600" u="none" cap="none" strike="noStrike">
                          <a:latin typeface="Roboto"/>
                          <a:ea typeface="Roboto"/>
                          <a:cs typeface="Roboto"/>
                          <a:sym typeface="Roboto"/>
                        </a:rPr>
                        <a:t>B.</a:t>
                      </a:r>
                      <a:r>
                        <a:rPr lang="en-US" sz="1600" u="none" cap="none" strike="noStrike">
                          <a:latin typeface="Roboto"/>
                          <a:ea typeface="Roboto"/>
                          <a:cs typeface="Roboto"/>
                          <a:sym typeface="Roboto"/>
                        </a:rPr>
                        <a:t> Differentiation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5517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5 - Part 1: Differentiation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2584450">
                <a:tc gridSpan="2">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Roboto"/>
                          <a:ea typeface="Roboto"/>
                          <a:cs typeface="Roboto"/>
                          <a:sym typeface="Roboto"/>
                        </a:rPr>
                        <a:t>Navigation + Interactivity Notes:</a:t>
                      </a:r>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Back button:</a:t>
                      </a:r>
                      <a:r>
                        <a:rPr lang="en-US" sz="1200" u="none" cap="none" strike="noStrike">
                          <a:latin typeface="Roboto"/>
                          <a:ea typeface="Roboto"/>
                          <a:cs typeface="Roboto"/>
                          <a:sym typeface="Roboto"/>
                        </a:rPr>
                        <a:t> Navigates to the previous slide.</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Video Selection:</a:t>
                      </a:r>
                      <a:r>
                        <a:rPr lang="en-US" sz="1200" u="none" cap="none" strike="noStrike">
                          <a:latin typeface="Roboto"/>
                          <a:ea typeface="Roboto"/>
                          <a:cs typeface="Roboto"/>
                          <a:sym typeface="Roboto"/>
                        </a:rPr>
                        <a:t> Learners must </a:t>
                      </a:r>
                      <a:r>
                        <a:rPr b="1" lang="en-US" sz="1200" u="none" cap="none" strike="noStrike">
                          <a:latin typeface="Roboto"/>
                          <a:ea typeface="Roboto"/>
                          <a:cs typeface="Roboto"/>
                          <a:sym typeface="Roboto"/>
                        </a:rPr>
                        <a:t>select and play all three videos</a:t>
                      </a:r>
                      <a:r>
                        <a:rPr lang="en-US" sz="1200" u="none" cap="none" strike="noStrike">
                          <a:latin typeface="Roboto"/>
                          <a:ea typeface="Roboto"/>
                          <a:cs typeface="Roboto"/>
                          <a:sym typeface="Roboto"/>
                        </a:rPr>
                        <a:t> one at a time before proceeding.</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Next button:</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Appears only after all three videos have been watched.</a:t>
                      </a:r>
                      <a:endParaRPr/>
                    </a:p>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Advances the learner to the next slide.</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Video States:</a:t>
                      </a:r>
                      <a:r>
                        <a:rPr lang="en-US" sz="1200" u="none" cap="none" strike="noStrike">
                          <a:latin typeface="Roboto"/>
                          <a:ea typeface="Roboto"/>
                          <a:cs typeface="Roboto"/>
                          <a:sym typeface="Roboto"/>
                        </a:rPr>
                        <a:t> Each video should </a:t>
                      </a:r>
                      <a:r>
                        <a:rPr b="1" lang="en-US" sz="1200" u="none" cap="none" strike="noStrike">
                          <a:latin typeface="Roboto"/>
                          <a:ea typeface="Roboto"/>
                          <a:cs typeface="Roboto"/>
                          <a:sym typeface="Roboto"/>
                        </a:rPr>
                        <a:t>change state</a:t>
                      </a:r>
                      <a:r>
                        <a:rPr lang="en-US" sz="1200" u="none" cap="none" strike="noStrike">
                          <a:latin typeface="Roboto"/>
                          <a:ea typeface="Roboto"/>
                          <a:cs typeface="Roboto"/>
                          <a:sym typeface="Roboto"/>
                        </a:rPr>
                        <a:t> (e.g., visually indicate it has been watched) after playback is complete.</a:t>
                      </a:r>
                      <a:endParaRPr sz="12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12486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alt text for images</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enable keyboard navigation</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bl>
          </a:graphicData>
        </a:graphic>
      </p:graphicFrame>
      <p:graphicFrame>
        <p:nvGraphicFramePr>
          <p:cNvPr id="292" name="Google Shape;292;p10"/>
          <p:cNvGraphicFramePr/>
          <p:nvPr/>
        </p:nvGraphicFramePr>
        <p:xfrm>
          <a:off x="4087664" y="0"/>
          <a:ext cx="3000000" cy="3000000"/>
        </p:xfrm>
        <a:graphic>
          <a:graphicData uri="http://schemas.openxmlformats.org/drawingml/2006/table">
            <a:tbl>
              <a:tblPr bandRow="1" firstRow="1">
                <a:noFill/>
                <a:tableStyleId>{B0D84F8E-FDC6-4501-990F-627E87860C33}</a:tableStyleId>
              </a:tblPr>
              <a:tblGrid>
                <a:gridCol w="8112225"/>
              </a:tblGrid>
              <a:tr h="694775">
                <a:tc>
                  <a:txBody>
                    <a:bodyPr/>
                    <a:lstStyle/>
                    <a:p>
                      <a:pPr indent="0" lvl="0" marL="0" marR="0" rtl="0" algn="l">
                        <a:lnSpc>
                          <a:spcPct val="100000"/>
                        </a:lnSpc>
                        <a:spcBef>
                          <a:spcPts val="0"/>
                        </a:spcBef>
                        <a:spcAft>
                          <a:spcPts val="0"/>
                        </a:spcAft>
                        <a:buClr>
                          <a:srgbClr val="000000"/>
                        </a:buClr>
                        <a:buSzPts val="1800"/>
                        <a:buFont typeface="Arial"/>
                        <a:buNone/>
                      </a:pPr>
                      <a:r>
                        <a:rPr b="0" lang="en-US" sz="1800" u="none" cap="none" strike="noStrike">
                          <a:solidFill>
                            <a:schemeClr val="dk1"/>
                          </a:solidFill>
                        </a:rPr>
                        <a:t>Graphics and Slide Text: </a:t>
                      </a:r>
                      <a:r>
                        <a:rPr b="0" lang="en-US" sz="1400" u="none" cap="none" strike="noStrike">
                          <a:solidFill>
                            <a:schemeClr val="dk1"/>
                          </a:solidFill>
                          <a:latin typeface="Roboto"/>
                          <a:ea typeface="Roboto"/>
                          <a:cs typeface="Roboto"/>
                          <a:sym typeface="Roboto"/>
                        </a:rPr>
                        <a:t>Simple/</a:t>
                      </a:r>
                      <a:r>
                        <a:rPr b="0" lang="en-US" sz="1400" u="none" cap="none" strike="noStrike">
                          <a:solidFill>
                            <a:schemeClr val="dk1"/>
                          </a:solidFill>
                          <a:latin typeface="Roboto"/>
                          <a:ea typeface="Roboto"/>
                          <a:cs typeface="Roboto"/>
                          <a:sym typeface="Roboto"/>
                        </a:rPr>
                        <a:t> Plain </a:t>
                      </a:r>
                      <a:r>
                        <a:rPr b="0" lang="en-US" sz="1400" u="none" cap="none" strike="noStrike">
                          <a:solidFill>
                            <a:schemeClr val="dk1"/>
                          </a:solidFill>
                          <a:latin typeface="Roboto"/>
                          <a:ea typeface="Roboto"/>
                          <a:cs typeface="Roboto"/>
                          <a:sym typeface="Roboto"/>
                        </a:rPr>
                        <a:t>Background </a:t>
                      </a:r>
                      <a:endParaRPr sz="1400" u="none" cap="none" strike="noStrike"/>
                    </a:p>
                  </a:txBody>
                  <a:tcPr marT="45725" marB="45725" marR="91450" marL="91450">
                    <a:solidFill>
                      <a:srgbClr val="E2ACAF"/>
                    </a:solidFill>
                  </a:tcPr>
                </a:tc>
              </a:tr>
              <a:tr h="388242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E2ACAF"/>
                    </a:solidFill>
                  </a:tcPr>
                </a:tc>
              </a:tr>
            </a:tbl>
          </a:graphicData>
        </a:graphic>
      </p:graphicFrame>
      <p:graphicFrame>
        <p:nvGraphicFramePr>
          <p:cNvPr id="293" name="Google Shape;293;p10"/>
          <p:cNvGraphicFramePr/>
          <p:nvPr/>
        </p:nvGraphicFramePr>
        <p:xfrm>
          <a:off x="4079776" y="4214648"/>
          <a:ext cx="3000000" cy="3000000"/>
        </p:xfrm>
        <a:graphic>
          <a:graphicData uri="http://schemas.openxmlformats.org/drawingml/2006/table">
            <a:tbl>
              <a:tblPr bandRow="1">
                <a:solidFill>
                  <a:srgbClr val="D8F1E3"/>
                </a:solidFill>
                <a:tableStyleId>{B0D84F8E-FDC6-4501-990F-627E87860C33}</a:tableStyleId>
              </a:tblPr>
              <a:tblGrid>
                <a:gridCol w="8128000"/>
              </a:tblGrid>
              <a:tr h="1509475">
                <a:tc>
                  <a:txBody>
                    <a:bodyPr/>
                    <a:lstStyle/>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Narration/Voiceover/SoundFX: </a:t>
                      </a:r>
                      <a:endParaRPr/>
                    </a:p>
                    <a:p>
                      <a:pPr indent="0" lvl="0" marL="0" marR="0" rtl="0" algn="l">
                        <a:lnSpc>
                          <a:spcPct val="100000"/>
                        </a:lnSpc>
                        <a:spcBef>
                          <a:spcPts val="0"/>
                        </a:spcBef>
                        <a:spcAft>
                          <a:spcPts val="0"/>
                        </a:spcAft>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"At JGHS, we make sure students learn in ways that work best for them. One way we do that is through differentiated instruction. There are lots of ways to approach it, but in this course, we’ll keep it simple and focus on three: content, process, and product. S</a:t>
                      </a:r>
                      <a:r>
                        <a:rPr lang="en-US" sz="1200" u="none" cap="none" strike="noStrike">
                          <a:latin typeface="Roboto"/>
                          <a:ea typeface="Roboto"/>
                          <a:cs typeface="Roboto"/>
                          <a:sym typeface="Roboto"/>
                        </a:rPr>
                        <a:t>elect each video to see what these approaches look like in action.”</a:t>
                      </a:r>
                      <a:endParaRPr sz="1200" u="none" cap="none" strike="noStrike">
                        <a:solidFill>
                          <a:schemeClr val="dk1"/>
                        </a:solidFill>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294" name="Google Shape;294;p10"/>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Animation</a:t>
                      </a:r>
                      <a:r>
                        <a:rPr b="0" lang="en-US" sz="1200" u="none" cap="none" strike="noStrike">
                          <a:solidFill>
                            <a:schemeClr val="dk2"/>
                          </a:solidFill>
                          <a:latin typeface="Roboto"/>
                          <a:ea typeface="Roboto"/>
                          <a:cs typeface="Roboto"/>
                          <a:sym typeface="Roboto"/>
                        </a:rPr>
                        <a:t>: images</a:t>
                      </a:r>
                      <a:r>
                        <a:rPr b="0" lang="en-US" sz="1200" u="none" cap="none" strike="noStrike">
                          <a:solidFill>
                            <a:schemeClr val="dk2"/>
                          </a:solidFill>
                          <a:latin typeface="Roboto"/>
                          <a:ea typeface="Roboto"/>
                          <a:cs typeface="Roboto"/>
                          <a:sym typeface="Roboto"/>
                        </a:rPr>
                        <a:t> come in at the time they are mentioned from the voice over. </a:t>
                      </a:r>
                      <a:endParaRPr sz="1200" u="none" cap="none" strike="noStrike">
                        <a:solidFill>
                          <a:schemeClr val="dk2"/>
                        </a:solidFill>
                        <a:latin typeface="Roboto"/>
                        <a:ea typeface="Roboto"/>
                        <a:cs typeface="Roboto"/>
                        <a:sym typeface="Roboto"/>
                      </a:endParaRPr>
                    </a:p>
                  </a:txBody>
                  <a:tcPr marT="45725" marB="45725" marR="91450" marL="91450">
                    <a:solidFill>
                      <a:srgbClr val="CC6A6F"/>
                    </a:solidFill>
                  </a:tcPr>
                </a:tc>
              </a:tr>
            </a:tbl>
          </a:graphicData>
        </a:graphic>
      </p:graphicFrame>
      <p:pic>
        <p:nvPicPr>
          <p:cNvPr id="295" name="Google Shape;295;p10"/>
          <p:cNvPicPr preferRelativeResize="0"/>
          <p:nvPr/>
        </p:nvPicPr>
        <p:blipFill rotWithShape="1">
          <a:blip r:embed="rId3">
            <a:alphaModFix/>
          </a:blip>
          <a:srcRect b="0" l="0" r="0" t="0"/>
          <a:stretch/>
        </p:blipFill>
        <p:spPr>
          <a:xfrm>
            <a:off x="5265535" y="868883"/>
            <a:ext cx="5756505" cy="323892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0" name="Shape 300"/>
        <p:cNvGrpSpPr/>
        <p:nvPr/>
      </p:nvGrpSpPr>
      <p:grpSpPr>
        <a:xfrm>
          <a:off x="0" y="0"/>
          <a:ext cx="0" cy="0"/>
          <a:chOff x="0" y="0"/>
          <a:chExt cx="0" cy="0"/>
        </a:xfrm>
      </p:grpSpPr>
      <p:graphicFrame>
        <p:nvGraphicFramePr>
          <p:cNvPr id="301" name="Google Shape;301;p11"/>
          <p:cNvGraphicFramePr/>
          <p:nvPr/>
        </p:nvGraphicFramePr>
        <p:xfrm>
          <a:off x="0" y="1"/>
          <a:ext cx="3000000" cy="3000000"/>
        </p:xfrm>
        <a:graphic>
          <a:graphicData uri="http://schemas.openxmlformats.org/drawingml/2006/table">
            <a:tbl>
              <a:tblPr bandRow="1" firstRow="1">
                <a:noFill/>
                <a:tableStyleId>{F00765E7-AE15-4373-9437-D55549A1E262}</a:tableStyleId>
              </a:tblPr>
              <a:tblGrid>
                <a:gridCol w="2039900"/>
                <a:gridCol w="2039900"/>
              </a:tblGrid>
              <a:tr h="601275">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7950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5517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10187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114300" marR="0" rtl="0" algn="l">
                        <a:lnSpc>
                          <a:spcPct val="100000"/>
                        </a:lnSpc>
                        <a:spcBef>
                          <a:spcPts val="0"/>
                        </a:spcBef>
                        <a:spcAft>
                          <a:spcPts val="0"/>
                        </a:spcAft>
                        <a:buClr>
                          <a:srgbClr val="000000"/>
                        </a:buClr>
                        <a:buSzPts val="1800"/>
                        <a:buFont typeface="Arial"/>
                        <a:buNone/>
                      </a:pPr>
                      <a:r>
                        <a:rPr lang="en-US" sz="1600" u="none" cap="none" strike="noStrike">
                          <a:latin typeface="Roboto"/>
                          <a:ea typeface="Roboto"/>
                          <a:cs typeface="Roboto"/>
                          <a:sym typeface="Roboto"/>
                        </a:rPr>
                        <a:t>B.</a:t>
                      </a:r>
                      <a:r>
                        <a:rPr lang="en-US" sz="1600" u="none" cap="none" strike="noStrike">
                          <a:latin typeface="Roboto"/>
                          <a:ea typeface="Roboto"/>
                          <a:cs typeface="Roboto"/>
                          <a:sym typeface="Roboto"/>
                        </a:rPr>
                        <a:t> Differentiation </a:t>
                      </a:r>
                      <a:endParaRPr sz="1600" u="none" cap="none" strike="noStrike">
                        <a:latin typeface="Roboto"/>
                        <a:ea typeface="Roboto"/>
                        <a:cs typeface="Roboto"/>
                        <a:sym typeface="Roboto"/>
                      </a:endParaRPr>
                    </a:p>
                    <a:p>
                      <a:pPr indent="0" lvl="0" marL="114300" marR="0" rtl="0" algn="l">
                        <a:lnSpc>
                          <a:spcPct val="100000"/>
                        </a:lnSpc>
                        <a:spcBef>
                          <a:spcPts val="0"/>
                        </a:spcBef>
                        <a:spcAft>
                          <a:spcPts val="0"/>
                        </a:spcAft>
                        <a:buClr>
                          <a:srgbClr val="000000"/>
                        </a:buClr>
                        <a:buSzPts val="18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6012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Differentiation by Content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1625050">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Roboto"/>
                          <a:ea typeface="Roboto"/>
                          <a:cs typeface="Roboto"/>
                          <a:sym typeface="Roboto"/>
                        </a:rPr>
                        <a:t>Navigation + Interactivity Notes:</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lang="en-US" sz="1600" u="none" cap="none" strike="noStrike">
                          <a:solidFill>
                            <a:schemeClr val="dk1"/>
                          </a:solidFill>
                          <a:latin typeface="Roboto"/>
                          <a:ea typeface="Roboto"/>
                          <a:cs typeface="Roboto"/>
                          <a:sym typeface="Roboto"/>
                        </a:rPr>
                        <a:t>Layer to End/Exit Video</a:t>
                      </a:r>
                      <a:endParaRPr sz="1200" u="none" cap="none" strike="noStrike">
                        <a:solidFill>
                          <a:schemeClr val="dk1"/>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17027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Closed</a:t>
                      </a:r>
                      <a:r>
                        <a:rPr lang="en-US" sz="1600" u="none" cap="none" strike="noStrike">
                          <a:latin typeface="Roboto"/>
                          <a:ea typeface="Roboto"/>
                          <a:cs typeface="Roboto"/>
                          <a:sym typeface="Roboto"/>
                        </a:rPr>
                        <a:t> captions </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bl>
          </a:graphicData>
        </a:graphic>
      </p:graphicFrame>
      <p:graphicFrame>
        <p:nvGraphicFramePr>
          <p:cNvPr id="302" name="Google Shape;302;p11"/>
          <p:cNvGraphicFramePr/>
          <p:nvPr/>
        </p:nvGraphicFramePr>
        <p:xfrm>
          <a:off x="4087664" y="0"/>
          <a:ext cx="3000000" cy="3000000"/>
        </p:xfrm>
        <a:graphic>
          <a:graphicData uri="http://schemas.openxmlformats.org/drawingml/2006/table">
            <a:tbl>
              <a:tblPr bandRow="1" firstRow="1">
                <a:noFill/>
                <a:tableStyleId>{B0D84F8E-FDC6-4501-990F-627E87860C33}</a:tableStyleId>
              </a:tblPr>
              <a:tblGrid>
                <a:gridCol w="8112225"/>
              </a:tblGrid>
              <a:tr h="694775">
                <a:tc>
                  <a:txBody>
                    <a:bodyPr/>
                    <a:lstStyle/>
                    <a:p>
                      <a:pPr indent="0" lvl="0" marL="0" marR="0" rtl="0" algn="l">
                        <a:lnSpc>
                          <a:spcPct val="100000"/>
                        </a:lnSpc>
                        <a:spcBef>
                          <a:spcPts val="0"/>
                        </a:spcBef>
                        <a:spcAft>
                          <a:spcPts val="0"/>
                        </a:spcAft>
                        <a:buClr>
                          <a:srgbClr val="000000"/>
                        </a:buClr>
                        <a:buSzPts val="1800"/>
                        <a:buFont typeface="Arial"/>
                        <a:buNone/>
                      </a:pPr>
                      <a:r>
                        <a:rPr b="0" lang="en-US" sz="1800" u="none" cap="none" strike="noStrike">
                          <a:solidFill>
                            <a:schemeClr val="dk1"/>
                          </a:solidFill>
                        </a:rPr>
                        <a:t>Graphics and Slide Text:</a:t>
                      </a:r>
                      <a:endParaRPr sz="1400" u="none" cap="none" strike="noStrike"/>
                    </a:p>
                  </a:txBody>
                  <a:tcPr marT="45725" marB="45725" marR="91450" marL="91450">
                    <a:solidFill>
                      <a:srgbClr val="E2ACAF"/>
                    </a:solidFill>
                  </a:tcPr>
                </a:tc>
              </a:tr>
              <a:tr h="388242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Roboto"/>
                          <a:ea typeface="Roboto"/>
                          <a:cs typeface="Roboto"/>
                          <a:sym typeface="Roboto"/>
                        </a:rPr>
                        <a:t>Title: </a:t>
                      </a:r>
                      <a:r>
                        <a:rPr lang="en-US" sz="1200" u="none" cap="none" strike="noStrike">
                          <a:latin typeface="Roboto"/>
                          <a:ea typeface="Roboto"/>
                          <a:cs typeface="Roboto"/>
                          <a:sym typeface="Roboto"/>
                        </a:rPr>
                        <a:t>How to differentiate instruction</a:t>
                      </a:r>
                      <a:r>
                        <a:rPr lang="en-US" sz="1200" u="none" cap="none" strike="noStrike">
                          <a:latin typeface="Roboto"/>
                          <a:ea typeface="Roboto"/>
                          <a:cs typeface="Roboto"/>
                          <a:sym typeface="Roboto"/>
                        </a:rPr>
                        <a:t> by content: </a:t>
                      </a:r>
                      <a:endParaRPr/>
                    </a:p>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Roboto"/>
                          <a:ea typeface="Roboto"/>
                          <a:cs typeface="Roboto"/>
                          <a:sym typeface="Roboto"/>
                        </a:rPr>
                        <a:t>Video Script: </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Differentiating by content is one way we can increase student engagement.</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Since all students start in different places, we need to help them reach the same destination. One way to do that is by adjusting what they learn or how they access the material—without changing the learning goal itself.</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Think of it as having several doors to the same room, making sure each student can walk through one that fits them.</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For example, in science, one group of students might dive into a detailed article about photosynthesis, while others watch a simple animation with guided questions.</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 In English, some might read the original novel, while others follow along with a graphic novel or audiobook to support comprehension.</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 In math, you might offer practice problems at varying levels of difficulty or provide visual models for students who need more concrete support.</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These aren’t shortcuts—they’re just different starting points, tailored to where students are right now. The goal is to make sure no one is stuck with content that’s too hard or too easy. When students can access material in a way that makes sense to them, they’re more likely to feel capable, motivated, and ready to grow.</a:t>
                      </a:r>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E2ACAF"/>
                    </a:solidFill>
                  </a:tcPr>
                </a:tc>
              </a:tr>
            </a:tbl>
          </a:graphicData>
        </a:graphic>
      </p:graphicFrame>
      <p:graphicFrame>
        <p:nvGraphicFramePr>
          <p:cNvPr id="303" name="Google Shape;303;p11"/>
          <p:cNvGraphicFramePr/>
          <p:nvPr/>
        </p:nvGraphicFramePr>
        <p:xfrm>
          <a:off x="4079776" y="4918840"/>
          <a:ext cx="3000000" cy="3000000"/>
        </p:xfrm>
        <a:graphic>
          <a:graphicData uri="http://schemas.openxmlformats.org/drawingml/2006/table">
            <a:tbl>
              <a:tblPr bandRow="1">
                <a:solidFill>
                  <a:srgbClr val="D8F1E3"/>
                </a:solidFill>
                <a:tableStyleId>{B0D84F8E-FDC6-4501-990F-627E87860C33}</a:tableStyleId>
              </a:tblPr>
              <a:tblGrid>
                <a:gridCol w="8128000"/>
              </a:tblGrid>
              <a:tr h="805300">
                <a:tc>
                  <a:txBody>
                    <a:bodyPr/>
                    <a:lstStyle/>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Narration/Voiceover/SoundFX:  None </a:t>
                      </a:r>
                      <a:endParaRPr/>
                    </a:p>
                  </a:txBody>
                  <a:tcPr marT="45725" marB="45725" marR="91450" marL="91450">
                    <a:solidFill>
                      <a:srgbClr val="E2ACAF"/>
                    </a:solidFill>
                  </a:tcPr>
                </a:tc>
              </a:tr>
            </a:tbl>
          </a:graphicData>
        </a:graphic>
      </p:graphicFrame>
      <p:graphicFrame>
        <p:nvGraphicFramePr>
          <p:cNvPr id="304" name="Google Shape;304;p11"/>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Animation: None </a:t>
                      </a:r>
                      <a:endParaRPr sz="1200" u="none" cap="none" strike="noStrike">
                        <a:solidFill>
                          <a:srgbClr val="DD2D18"/>
                        </a:solidFill>
                        <a:latin typeface="Roboto"/>
                        <a:ea typeface="Roboto"/>
                        <a:cs typeface="Roboto"/>
                        <a:sym typeface="Roboto"/>
                      </a:endParaRPr>
                    </a:p>
                  </a:txBody>
                  <a:tcPr marT="45725" marB="45725" marR="91450" marL="91450">
                    <a:solidFill>
                      <a:srgbClr val="CC6A6F"/>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9" name="Shape 309"/>
        <p:cNvGrpSpPr/>
        <p:nvPr/>
      </p:nvGrpSpPr>
      <p:grpSpPr>
        <a:xfrm>
          <a:off x="0" y="0"/>
          <a:ext cx="0" cy="0"/>
          <a:chOff x="0" y="0"/>
          <a:chExt cx="0" cy="0"/>
        </a:xfrm>
      </p:grpSpPr>
      <p:graphicFrame>
        <p:nvGraphicFramePr>
          <p:cNvPr id="310" name="Google Shape;310;p12"/>
          <p:cNvGraphicFramePr/>
          <p:nvPr/>
        </p:nvGraphicFramePr>
        <p:xfrm>
          <a:off x="0" y="1"/>
          <a:ext cx="3000000" cy="3000000"/>
        </p:xfrm>
        <a:graphic>
          <a:graphicData uri="http://schemas.openxmlformats.org/drawingml/2006/table">
            <a:tbl>
              <a:tblPr bandRow="1" firstRow="1">
                <a:noFill/>
                <a:tableStyleId>{F00765E7-AE15-4373-9437-D55549A1E262}</a:tableStyleId>
              </a:tblPr>
              <a:tblGrid>
                <a:gridCol w="2039900"/>
                <a:gridCol w="2039900"/>
              </a:tblGrid>
              <a:tr h="601275">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7950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5517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10187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114300" marR="0" rtl="0" algn="l">
                        <a:lnSpc>
                          <a:spcPct val="100000"/>
                        </a:lnSpc>
                        <a:spcBef>
                          <a:spcPts val="0"/>
                        </a:spcBef>
                        <a:spcAft>
                          <a:spcPts val="0"/>
                        </a:spcAft>
                        <a:buClr>
                          <a:srgbClr val="000000"/>
                        </a:buClr>
                        <a:buSzPts val="1800"/>
                        <a:buFont typeface="Arial"/>
                        <a:buNone/>
                      </a:pPr>
                      <a:r>
                        <a:rPr lang="en-US" sz="1600" u="none" cap="none" strike="noStrike">
                          <a:latin typeface="Roboto"/>
                          <a:ea typeface="Roboto"/>
                          <a:cs typeface="Roboto"/>
                          <a:sym typeface="Roboto"/>
                        </a:rPr>
                        <a:t>B.</a:t>
                      </a:r>
                      <a:r>
                        <a:rPr lang="en-US" sz="1600" u="none" cap="none" strike="noStrike">
                          <a:latin typeface="Roboto"/>
                          <a:ea typeface="Roboto"/>
                          <a:cs typeface="Roboto"/>
                          <a:sym typeface="Roboto"/>
                        </a:rPr>
                        <a:t> Differentiation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6012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Differentiation by Process</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1625050">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Roboto"/>
                          <a:ea typeface="Roboto"/>
                          <a:cs typeface="Roboto"/>
                          <a:sym typeface="Roboto"/>
                        </a:rPr>
                        <a:t>Navigation + Interactivity Notes:</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Roboto"/>
                          <a:ea typeface="Roboto"/>
                          <a:cs typeface="Roboto"/>
                          <a:sym typeface="Roboto"/>
                        </a:rPr>
                        <a:t>Layer to End/Exit Video</a:t>
                      </a:r>
                      <a:endParaRPr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t/>
                      </a:r>
                      <a:endParaRPr sz="1200" u="none" cap="none" strike="noStrike">
                        <a:solidFill>
                          <a:schemeClr val="dk1"/>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17027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Closed</a:t>
                      </a:r>
                      <a:r>
                        <a:rPr lang="en-US" sz="1600" u="none" cap="none" strike="noStrike">
                          <a:latin typeface="Roboto"/>
                          <a:ea typeface="Roboto"/>
                          <a:cs typeface="Roboto"/>
                          <a:sym typeface="Roboto"/>
                        </a:rPr>
                        <a:t> captions </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bl>
          </a:graphicData>
        </a:graphic>
      </p:graphicFrame>
      <p:graphicFrame>
        <p:nvGraphicFramePr>
          <p:cNvPr id="311" name="Google Shape;311;p12"/>
          <p:cNvGraphicFramePr/>
          <p:nvPr/>
        </p:nvGraphicFramePr>
        <p:xfrm>
          <a:off x="4087664" y="0"/>
          <a:ext cx="3000000" cy="3000000"/>
        </p:xfrm>
        <a:graphic>
          <a:graphicData uri="http://schemas.openxmlformats.org/drawingml/2006/table">
            <a:tbl>
              <a:tblPr bandRow="1" firstRow="1">
                <a:noFill/>
                <a:tableStyleId>{B0D84F8E-FDC6-4501-990F-627E87860C33}</a:tableStyleId>
              </a:tblPr>
              <a:tblGrid>
                <a:gridCol w="8112225"/>
              </a:tblGrid>
              <a:tr h="694775">
                <a:tc>
                  <a:txBody>
                    <a:bodyPr/>
                    <a:lstStyle/>
                    <a:p>
                      <a:pPr indent="0" lvl="0" marL="0" marR="0" rtl="0" algn="l">
                        <a:lnSpc>
                          <a:spcPct val="100000"/>
                        </a:lnSpc>
                        <a:spcBef>
                          <a:spcPts val="0"/>
                        </a:spcBef>
                        <a:spcAft>
                          <a:spcPts val="0"/>
                        </a:spcAft>
                        <a:buClr>
                          <a:srgbClr val="000000"/>
                        </a:buClr>
                        <a:buSzPts val="1800"/>
                        <a:buFont typeface="Arial"/>
                        <a:buNone/>
                      </a:pPr>
                      <a:r>
                        <a:rPr b="0" lang="en-US" sz="1800" u="none" cap="none" strike="noStrike">
                          <a:solidFill>
                            <a:schemeClr val="dk1"/>
                          </a:solidFill>
                        </a:rPr>
                        <a:t>Graphics and Slide Text:</a:t>
                      </a:r>
                      <a:endParaRPr sz="1400" u="none" cap="none" strike="noStrike"/>
                    </a:p>
                  </a:txBody>
                  <a:tcPr marT="45725" marB="45725" marR="91450" marL="91450">
                    <a:solidFill>
                      <a:srgbClr val="E2ACAF"/>
                    </a:solidFill>
                  </a:tcPr>
                </a:tc>
              </a:tr>
              <a:tr h="388242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Roboto"/>
                          <a:ea typeface="Roboto"/>
                          <a:cs typeface="Roboto"/>
                          <a:sym typeface="Roboto"/>
                        </a:rPr>
                        <a:t>Title: </a:t>
                      </a:r>
                      <a:r>
                        <a:rPr lang="en-US" sz="1200" u="none" cap="none" strike="noStrike">
                          <a:latin typeface="Roboto"/>
                          <a:ea typeface="Roboto"/>
                          <a:cs typeface="Roboto"/>
                          <a:sym typeface="Roboto"/>
                        </a:rPr>
                        <a:t>How to differentiate instruction</a:t>
                      </a:r>
                      <a:r>
                        <a:rPr lang="en-US" sz="1200" u="none" cap="none" strike="noStrike">
                          <a:latin typeface="Roboto"/>
                          <a:ea typeface="Roboto"/>
                          <a:cs typeface="Roboto"/>
                          <a:sym typeface="Roboto"/>
                        </a:rPr>
                        <a:t> by process: </a:t>
                      </a:r>
                      <a:endParaRPr/>
                    </a:p>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Roboto"/>
                          <a:ea typeface="Roboto"/>
                          <a:cs typeface="Roboto"/>
                          <a:sym typeface="Roboto"/>
                        </a:rPr>
                        <a:t>Video Script: </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Differentiating by process is another way to increase student engagement. </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This strategy focuses on how students interact with the content and make sense of it.</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The idea is to give them different ways to learn, based on their learning styles and preferences. For example, in a history lesson, some students might work in small groups to discuss the causes of a war. Others may prefer to work alone—reading the textbook and taking notes at their own pace.</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In English, some students might join a role-play activity to understand a character. Others might write a journal entry or create a visual storyboard instead.</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In math, students might explore a new concept using hands-on manipulatives. Or they might choose to use a digital tool or watch a tutorial video for more guided support.</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The goal here is to match learning activities to how each student learns best.</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When we offer different ways to engage with content, students are more likely to stay focused, curious, and confident.</a:t>
                      </a:r>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E2ACAF"/>
                    </a:solidFill>
                  </a:tcPr>
                </a:tc>
              </a:tr>
            </a:tbl>
          </a:graphicData>
        </a:graphic>
      </p:graphicFrame>
      <p:graphicFrame>
        <p:nvGraphicFramePr>
          <p:cNvPr id="312" name="Google Shape;312;p12"/>
          <p:cNvGraphicFramePr/>
          <p:nvPr/>
        </p:nvGraphicFramePr>
        <p:xfrm>
          <a:off x="4079776" y="4918840"/>
          <a:ext cx="3000000" cy="3000000"/>
        </p:xfrm>
        <a:graphic>
          <a:graphicData uri="http://schemas.openxmlformats.org/drawingml/2006/table">
            <a:tbl>
              <a:tblPr bandRow="1">
                <a:solidFill>
                  <a:srgbClr val="D8F1E3"/>
                </a:solidFill>
                <a:tableStyleId>{B0D84F8E-FDC6-4501-990F-627E87860C33}</a:tableStyleId>
              </a:tblPr>
              <a:tblGrid>
                <a:gridCol w="8128000"/>
              </a:tblGrid>
              <a:tr h="805300">
                <a:tc>
                  <a:txBody>
                    <a:bodyPr/>
                    <a:lstStyle/>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Narration/Voiceover/SoundFX: None</a:t>
                      </a:r>
                      <a:endParaRPr/>
                    </a:p>
                  </a:txBody>
                  <a:tcPr marT="45725" marB="45725" marR="91450" marL="91450">
                    <a:solidFill>
                      <a:srgbClr val="E2ACAF"/>
                    </a:solidFill>
                  </a:tcPr>
                </a:tc>
              </a:tr>
            </a:tbl>
          </a:graphicData>
        </a:graphic>
      </p:graphicFrame>
      <p:graphicFrame>
        <p:nvGraphicFramePr>
          <p:cNvPr id="313" name="Google Shape;313;p12"/>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Animation: None </a:t>
                      </a:r>
                      <a:endParaRPr sz="1200" u="none" cap="none" strike="noStrike">
                        <a:solidFill>
                          <a:srgbClr val="DD2D18"/>
                        </a:solidFill>
                        <a:latin typeface="Roboto"/>
                        <a:ea typeface="Roboto"/>
                        <a:cs typeface="Roboto"/>
                        <a:sym typeface="Roboto"/>
                      </a:endParaRPr>
                    </a:p>
                  </a:txBody>
                  <a:tcPr marT="45725" marB="45725" marR="91450" marL="91450">
                    <a:solidFill>
                      <a:srgbClr val="CC6A6F"/>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8" name="Shape 318"/>
        <p:cNvGrpSpPr/>
        <p:nvPr/>
      </p:nvGrpSpPr>
      <p:grpSpPr>
        <a:xfrm>
          <a:off x="0" y="0"/>
          <a:ext cx="0" cy="0"/>
          <a:chOff x="0" y="0"/>
          <a:chExt cx="0" cy="0"/>
        </a:xfrm>
      </p:grpSpPr>
      <p:graphicFrame>
        <p:nvGraphicFramePr>
          <p:cNvPr id="319" name="Google Shape;319;p13"/>
          <p:cNvGraphicFramePr/>
          <p:nvPr/>
        </p:nvGraphicFramePr>
        <p:xfrm>
          <a:off x="0" y="1"/>
          <a:ext cx="3000000" cy="3000000"/>
        </p:xfrm>
        <a:graphic>
          <a:graphicData uri="http://schemas.openxmlformats.org/drawingml/2006/table">
            <a:tbl>
              <a:tblPr bandRow="1" firstRow="1">
                <a:noFill/>
                <a:tableStyleId>{F00765E7-AE15-4373-9437-D55549A1E262}</a:tableStyleId>
              </a:tblPr>
              <a:tblGrid>
                <a:gridCol w="2039900"/>
                <a:gridCol w="2039900"/>
              </a:tblGrid>
              <a:tr h="601275">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7950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5517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10187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114300" marR="0" rtl="0" algn="l">
                        <a:lnSpc>
                          <a:spcPct val="100000"/>
                        </a:lnSpc>
                        <a:spcBef>
                          <a:spcPts val="0"/>
                        </a:spcBef>
                        <a:spcAft>
                          <a:spcPts val="0"/>
                        </a:spcAft>
                        <a:buClr>
                          <a:srgbClr val="000000"/>
                        </a:buClr>
                        <a:buSzPts val="1800"/>
                        <a:buFont typeface="Arial"/>
                        <a:buNone/>
                      </a:pPr>
                      <a:r>
                        <a:rPr lang="en-US" sz="1600" u="none" cap="none" strike="noStrike">
                          <a:latin typeface="Roboto"/>
                          <a:ea typeface="Roboto"/>
                          <a:cs typeface="Roboto"/>
                          <a:sym typeface="Roboto"/>
                        </a:rPr>
                        <a:t>B.</a:t>
                      </a:r>
                      <a:r>
                        <a:rPr lang="en-US" sz="1600" u="none" cap="none" strike="noStrike">
                          <a:latin typeface="Roboto"/>
                          <a:ea typeface="Roboto"/>
                          <a:cs typeface="Roboto"/>
                          <a:sym typeface="Roboto"/>
                        </a:rPr>
                        <a:t> Differentiation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6012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Differentiation by product</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1625050">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Roboto"/>
                          <a:ea typeface="Roboto"/>
                          <a:cs typeface="Roboto"/>
                          <a:sym typeface="Roboto"/>
                        </a:rPr>
                        <a:t>Navigation + Interactivity Notes:</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lang="en-US" sz="1400" u="none" cap="none" strike="noStrike">
                          <a:solidFill>
                            <a:schemeClr val="dk1"/>
                          </a:solidFill>
                          <a:latin typeface="Roboto"/>
                          <a:ea typeface="Roboto"/>
                          <a:cs typeface="Roboto"/>
                          <a:sym typeface="Roboto"/>
                        </a:rPr>
                        <a:t>Layer to End/Exit </a:t>
                      </a:r>
                      <a:r>
                        <a:rPr lang="en-US" sz="1600" u="none" cap="none" strike="noStrike">
                          <a:solidFill>
                            <a:schemeClr val="dk1"/>
                          </a:solidFill>
                          <a:latin typeface="Roboto"/>
                          <a:ea typeface="Roboto"/>
                          <a:cs typeface="Roboto"/>
                          <a:sym typeface="Roboto"/>
                        </a:rPr>
                        <a:t>Video</a:t>
                      </a:r>
                      <a:endParaRPr sz="14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t/>
                      </a:r>
                      <a:endParaRPr sz="1200" u="none" cap="none" strike="noStrike">
                        <a:solidFill>
                          <a:schemeClr val="dk1"/>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17027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Closed</a:t>
                      </a:r>
                      <a:r>
                        <a:rPr lang="en-US" sz="1600" u="none" cap="none" strike="noStrike">
                          <a:latin typeface="Roboto"/>
                          <a:ea typeface="Roboto"/>
                          <a:cs typeface="Roboto"/>
                          <a:sym typeface="Roboto"/>
                        </a:rPr>
                        <a:t> captions </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bl>
          </a:graphicData>
        </a:graphic>
      </p:graphicFrame>
      <p:graphicFrame>
        <p:nvGraphicFramePr>
          <p:cNvPr id="320" name="Google Shape;320;p13"/>
          <p:cNvGraphicFramePr/>
          <p:nvPr/>
        </p:nvGraphicFramePr>
        <p:xfrm>
          <a:off x="4087664" y="0"/>
          <a:ext cx="3000000" cy="3000000"/>
        </p:xfrm>
        <a:graphic>
          <a:graphicData uri="http://schemas.openxmlformats.org/drawingml/2006/table">
            <a:tbl>
              <a:tblPr bandRow="1" firstRow="1">
                <a:noFill/>
                <a:tableStyleId>{B0D84F8E-FDC6-4501-990F-627E87860C33}</a:tableStyleId>
              </a:tblPr>
              <a:tblGrid>
                <a:gridCol w="8112225"/>
              </a:tblGrid>
              <a:tr h="694775">
                <a:tc>
                  <a:txBody>
                    <a:bodyPr/>
                    <a:lstStyle/>
                    <a:p>
                      <a:pPr indent="0" lvl="0" marL="0" marR="0" rtl="0" algn="l">
                        <a:lnSpc>
                          <a:spcPct val="100000"/>
                        </a:lnSpc>
                        <a:spcBef>
                          <a:spcPts val="0"/>
                        </a:spcBef>
                        <a:spcAft>
                          <a:spcPts val="0"/>
                        </a:spcAft>
                        <a:buClr>
                          <a:srgbClr val="000000"/>
                        </a:buClr>
                        <a:buSzPts val="1800"/>
                        <a:buFont typeface="Arial"/>
                        <a:buNone/>
                      </a:pPr>
                      <a:r>
                        <a:rPr b="0" lang="en-US" sz="1800" u="none" cap="none" strike="noStrike">
                          <a:solidFill>
                            <a:schemeClr val="dk1"/>
                          </a:solidFill>
                        </a:rPr>
                        <a:t>Graphics and Slide Text:</a:t>
                      </a:r>
                      <a:endParaRPr sz="1400" u="none" cap="none" strike="noStrike"/>
                    </a:p>
                  </a:txBody>
                  <a:tcPr marT="45725" marB="45725" marR="91450" marL="91450">
                    <a:solidFill>
                      <a:srgbClr val="E2ACAF"/>
                    </a:solidFill>
                  </a:tcPr>
                </a:tc>
              </a:tr>
              <a:tr h="388242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Roboto"/>
                          <a:ea typeface="Roboto"/>
                          <a:cs typeface="Roboto"/>
                          <a:sym typeface="Roboto"/>
                        </a:rPr>
                        <a:t>Title: </a:t>
                      </a:r>
                      <a:r>
                        <a:rPr lang="en-US" sz="1200" u="none" cap="none" strike="noStrike">
                          <a:latin typeface="Roboto"/>
                          <a:ea typeface="Roboto"/>
                          <a:cs typeface="Roboto"/>
                          <a:sym typeface="Roboto"/>
                        </a:rPr>
                        <a:t>How to differentiate instruction</a:t>
                      </a:r>
                      <a:r>
                        <a:rPr lang="en-US" sz="1200" u="none" cap="none" strike="noStrike">
                          <a:latin typeface="Roboto"/>
                          <a:ea typeface="Roboto"/>
                          <a:cs typeface="Roboto"/>
                          <a:sym typeface="Roboto"/>
                        </a:rPr>
                        <a:t> by Product</a:t>
                      </a:r>
                      <a:endParaRPr/>
                    </a:p>
                    <a:p>
                      <a:pPr indent="0" lvl="0" marL="0" marR="0" rtl="0" algn="l">
                        <a:lnSpc>
                          <a:spcPct val="100000"/>
                        </a:lnSpc>
                        <a:spcBef>
                          <a:spcPts val="0"/>
                        </a:spcBef>
                        <a:spcAft>
                          <a:spcPts val="0"/>
                        </a:spcAft>
                        <a:buClr>
                          <a:srgbClr val="000000"/>
                        </a:buClr>
                        <a:buSzPts val="1200"/>
                        <a:buFont typeface="Arial"/>
                        <a:buNone/>
                      </a:pPr>
                      <a:r>
                        <a:rPr b="1" lang="en-US" sz="1200" u="none" cap="none" strike="noStrike">
                          <a:latin typeface="Roboto"/>
                          <a:ea typeface="Roboto"/>
                          <a:cs typeface="Roboto"/>
                          <a:sym typeface="Roboto"/>
                        </a:rPr>
                        <a:t>Video Script: </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Differentiating by product is often a favorite among students. They love having a say in how they show what they’ve learned. It taps into their creativity, gives them ownership, and makes learning feel more personal.</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But for it to really work, it takes careful planning.  The options you offer should align with the learning goals.</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And no matter the format—essay, video, poster, performance—the criteria for success must be clear and consistent.</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For example, in biology, one student might write a report on ecosystems.</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Another might create a poster.  Someone else might film a short video explaining the relationships between organisms.</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In English, a student could write an essay, compose a poem, or perform a dramatic monologue.</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 In math, they might explain their thinking in writing, through a slideshow, or by teaching their process to a peer.</a:t>
                      </a:r>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The key is: every option demands the same level of understanding. Students are just choosing the way they show it.</a:t>
                      </a:r>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This approach builds confidence and engagement. And when expectations are clear, it also builds accountability.</a:t>
                      </a:r>
                      <a:endParaRPr/>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E2ACAF"/>
                    </a:solidFill>
                  </a:tcPr>
                </a:tc>
              </a:tr>
            </a:tbl>
          </a:graphicData>
        </a:graphic>
      </p:graphicFrame>
      <p:graphicFrame>
        <p:nvGraphicFramePr>
          <p:cNvPr id="321" name="Google Shape;321;p13"/>
          <p:cNvGraphicFramePr/>
          <p:nvPr/>
        </p:nvGraphicFramePr>
        <p:xfrm>
          <a:off x="4079776" y="4582511"/>
          <a:ext cx="3000000" cy="3000000"/>
        </p:xfrm>
        <a:graphic>
          <a:graphicData uri="http://schemas.openxmlformats.org/drawingml/2006/table">
            <a:tbl>
              <a:tblPr bandRow="1">
                <a:solidFill>
                  <a:srgbClr val="D8F1E3"/>
                </a:solidFill>
                <a:tableStyleId>{B0D84F8E-FDC6-4501-990F-627E87860C33}</a:tableStyleId>
              </a:tblPr>
              <a:tblGrid>
                <a:gridCol w="8128000"/>
              </a:tblGrid>
              <a:tr h="1141625">
                <a:tc>
                  <a:txBody>
                    <a:bodyPr/>
                    <a:lstStyle/>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Narration/Voiceover/SoundFX: None </a:t>
                      </a:r>
                      <a:endParaRPr/>
                    </a:p>
                  </a:txBody>
                  <a:tcPr marT="45725" marB="45725" marR="91450" marL="91450">
                    <a:solidFill>
                      <a:srgbClr val="E2ACAF"/>
                    </a:solidFill>
                  </a:tcPr>
                </a:tc>
              </a:tr>
            </a:tbl>
          </a:graphicData>
        </a:graphic>
      </p:graphicFrame>
      <p:graphicFrame>
        <p:nvGraphicFramePr>
          <p:cNvPr id="322" name="Google Shape;322;p13"/>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Animation: None </a:t>
                      </a:r>
                      <a:endParaRPr sz="1200" u="none" cap="none" strike="noStrike">
                        <a:solidFill>
                          <a:srgbClr val="DD2D18"/>
                        </a:solidFill>
                        <a:latin typeface="Roboto"/>
                        <a:ea typeface="Roboto"/>
                        <a:cs typeface="Roboto"/>
                        <a:sym typeface="Roboto"/>
                      </a:endParaRPr>
                    </a:p>
                  </a:txBody>
                  <a:tcPr marT="45725" marB="45725" marR="91450" marL="91450">
                    <a:solidFill>
                      <a:srgbClr val="CC6A6F"/>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graphicFrame>
        <p:nvGraphicFramePr>
          <p:cNvPr id="328" name="Google Shape;328;p14"/>
          <p:cNvGraphicFramePr/>
          <p:nvPr/>
        </p:nvGraphicFramePr>
        <p:xfrm>
          <a:off x="7864" y="1"/>
          <a:ext cx="3000000" cy="3000000"/>
        </p:xfrm>
        <a:graphic>
          <a:graphicData uri="http://schemas.openxmlformats.org/drawingml/2006/table">
            <a:tbl>
              <a:tblPr bandRow="1" firstRow="1">
                <a:noFill/>
                <a:tableStyleId>{F00765E7-AE15-4373-9437-D55549A1E262}</a:tableStyleId>
              </a:tblPr>
              <a:tblGrid>
                <a:gridCol w="2039900"/>
                <a:gridCol w="2039900"/>
              </a:tblGrid>
              <a:tr h="569325">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8090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4217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8090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114300" marR="0" rtl="0" algn="l">
                        <a:lnSpc>
                          <a:spcPct val="100000"/>
                        </a:lnSpc>
                        <a:spcBef>
                          <a:spcPts val="0"/>
                        </a:spcBef>
                        <a:spcAft>
                          <a:spcPts val="0"/>
                        </a:spcAft>
                        <a:buClr>
                          <a:srgbClr val="000000"/>
                        </a:buClr>
                        <a:buSzPts val="1800"/>
                        <a:buFont typeface="Arial"/>
                        <a:buNone/>
                      </a:pPr>
                      <a:r>
                        <a:rPr lang="en-US" sz="1600" u="none" cap="none" strike="noStrike">
                          <a:latin typeface="Roboto"/>
                          <a:ea typeface="Roboto"/>
                          <a:cs typeface="Roboto"/>
                          <a:sym typeface="Roboto"/>
                        </a:rPr>
                        <a:t>B.</a:t>
                      </a:r>
                      <a:r>
                        <a:rPr lang="en-US" sz="1600" u="none" cap="none" strike="noStrike">
                          <a:latin typeface="Roboto"/>
                          <a:ea typeface="Roboto"/>
                          <a:cs typeface="Roboto"/>
                          <a:sym typeface="Roboto"/>
                        </a:rPr>
                        <a:t> Differentiation </a:t>
                      </a:r>
                      <a:endParaRPr sz="1600" u="none" cap="none" strike="noStrike">
                        <a:latin typeface="Roboto"/>
                        <a:ea typeface="Roboto"/>
                        <a:cs typeface="Roboto"/>
                        <a:sym typeface="Roboto"/>
                      </a:endParaRPr>
                    </a:p>
                    <a:p>
                      <a:pPr indent="0" lvl="0" marL="114300" marR="0" rtl="0" algn="l">
                        <a:lnSpc>
                          <a:spcPct val="100000"/>
                        </a:lnSpc>
                        <a:spcBef>
                          <a:spcPts val="0"/>
                        </a:spcBef>
                        <a:spcAft>
                          <a:spcPts val="0"/>
                        </a:spcAft>
                        <a:buClr>
                          <a:srgbClr val="000000"/>
                        </a:buClr>
                        <a:buSzPts val="18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5693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6</a:t>
                      </a:r>
                      <a:r>
                        <a:rPr lang="en-US" sz="1600" u="none" cap="none" strike="noStrike">
                          <a:latin typeface="Roboto"/>
                          <a:ea typeface="Roboto"/>
                          <a:cs typeface="Roboto"/>
                          <a:sym typeface="Roboto"/>
                        </a:rPr>
                        <a:t> </a:t>
                      </a:r>
                      <a:r>
                        <a:rPr lang="en-US" sz="1600" u="none" cap="none" strike="noStrike">
                          <a:latin typeface="Roboto"/>
                          <a:ea typeface="Roboto"/>
                          <a:cs typeface="Roboto"/>
                          <a:sym typeface="Roboto"/>
                        </a:rPr>
                        <a:t>- Knowledge Check Introduction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2606825">
                <a:tc gridSpan="2">
                  <a:txBody>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2B2B26"/>
                          </a:solidFill>
                          <a:latin typeface="Roboto"/>
                          <a:ea typeface="Roboto"/>
                          <a:cs typeface="Roboto"/>
                          <a:sym typeface="Roboto"/>
                        </a:rPr>
                        <a:t>Navigation + Interactivity Notes: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B2B26"/>
                        </a:solidFill>
                        <a:latin typeface="Roboto"/>
                        <a:ea typeface="Roboto"/>
                        <a:cs typeface="Roboto"/>
                        <a:sym typeface="Roboto"/>
                      </a:endParaRPr>
                    </a:p>
                    <a:p>
                      <a:pPr indent="0" lvl="0" marL="0" marR="0" rtl="0" algn="l">
                        <a:lnSpc>
                          <a:spcPct val="100000"/>
                        </a:lnSpc>
                        <a:spcBef>
                          <a:spcPts val="0"/>
                        </a:spcBef>
                        <a:spcAft>
                          <a:spcPts val="0"/>
                        </a:spcAft>
                        <a:buNone/>
                      </a:pPr>
                      <a:r>
                        <a:rPr b="1" lang="en-US" sz="1200" u="none" cap="none" strike="noStrike"/>
                        <a:t>Back button:</a:t>
                      </a:r>
                      <a:r>
                        <a:rPr lang="en-US" sz="1200" u="none" cap="none" strike="noStrike"/>
                        <a:t> Returns the learner to the previous slide.</a:t>
                      </a:r>
                      <a:endParaRPr/>
                    </a:p>
                    <a:p>
                      <a:pPr indent="0" lvl="0" marL="0" marR="0" rtl="0" algn="l">
                        <a:lnSpc>
                          <a:spcPct val="100000"/>
                        </a:lnSpc>
                        <a:spcBef>
                          <a:spcPts val="0"/>
                        </a:spcBef>
                        <a:spcAft>
                          <a:spcPts val="0"/>
                        </a:spcAft>
                        <a:buNone/>
                      </a:pPr>
                      <a:r>
                        <a:rPr b="1" lang="en-US" sz="1200" u="none" cap="none" strike="noStrike"/>
                        <a:t>Next button:</a:t>
                      </a:r>
                      <a:r>
                        <a:rPr lang="en-US" sz="1200" u="none" cap="none" strike="noStrike"/>
                        <a:t> Advances the learner to the next slide.</a:t>
                      </a:r>
                      <a:endParaRPr/>
                    </a:p>
                    <a:p>
                      <a:pPr indent="0" lvl="0" marL="0" marR="0" rtl="0" algn="l">
                        <a:lnSpc>
                          <a:spcPct val="100000"/>
                        </a:lnSpc>
                        <a:spcBef>
                          <a:spcPts val="0"/>
                        </a:spcBef>
                        <a:spcAft>
                          <a:spcPts val="0"/>
                        </a:spcAft>
                        <a:buNone/>
                      </a:pPr>
                      <a:r>
                        <a:t/>
                      </a:r>
                      <a:endParaRPr sz="1200" u="none" cap="none" strike="noStrike">
                        <a:solidFill>
                          <a:schemeClr val="dk1"/>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1034725">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alt text for images</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enable keyboard navigation</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hMerge="1"/>
              </a:tr>
            </a:tbl>
          </a:graphicData>
        </a:graphic>
      </p:graphicFrame>
      <p:graphicFrame>
        <p:nvGraphicFramePr>
          <p:cNvPr id="329" name="Google Shape;329;p14"/>
          <p:cNvGraphicFramePr/>
          <p:nvPr/>
        </p:nvGraphicFramePr>
        <p:xfrm>
          <a:off x="4087664" y="1"/>
          <a:ext cx="3000000" cy="3000000"/>
        </p:xfrm>
        <a:graphic>
          <a:graphicData uri="http://schemas.openxmlformats.org/drawingml/2006/table">
            <a:tbl>
              <a:tblPr bandRow="1" firstRow="1">
                <a:noFill/>
                <a:tableStyleId>{B0D84F8E-FDC6-4501-990F-627E87860C33}</a:tableStyleId>
              </a:tblPr>
              <a:tblGrid>
                <a:gridCol w="8112225"/>
              </a:tblGrid>
              <a:tr h="7230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Graphics and Slide Text: Simple/</a:t>
                      </a:r>
                      <a:r>
                        <a:rPr b="0" lang="en-US" sz="1200" u="none" cap="none" strike="noStrike">
                          <a:solidFill>
                            <a:schemeClr val="dk1"/>
                          </a:solidFill>
                          <a:latin typeface="Roboto"/>
                          <a:ea typeface="Roboto"/>
                          <a:cs typeface="Roboto"/>
                          <a:sym typeface="Roboto"/>
                        </a:rPr>
                        <a:t> Plain </a:t>
                      </a:r>
                      <a:r>
                        <a:rPr b="0" lang="en-US" sz="1200" u="none" cap="none" strike="noStrike">
                          <a:solidFill>
                            <a:schemeClr val="dk1"/>
                          </a:solidFill>
                          <a:latin typeface="Roboto"/>
                          <a:ea typeface="Roboto"/>
                          <a:cs typeface="Roboto"/>
                          <a:sym typeface="Roboto"/>
                        </a:rPr>
                        <a:t>Background </a:t>
                      </a:r>
                      <a:endParaRPr sz="1200" u="none" cap="none" strike="noStrike">
                        <a:latin typeface="Roboto"/>
                        <a:ea typeface="Roboto"/>
                        <a:cs typeface="Roboto"/>
                        <a:sym typeface="Roboto"/>
                      </a:endParaRPr>
                    </a:p>
                  </a:txBody>
                  <a:tcPr marT="45725" marB="45725" marR="91450" marL="91450">
                    <a:solidFill>
                      <a:srgbClr val="E2ACAF"/>
                    </a:solidFill>
                  </a:tcPr>
                </a:tc>
              </a:tr>
              <a:tr h="449432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330" name="Google Shape;330;p14"/>
          <p:cNvGraphicFramePr/>
          <p:nvPr/>
        </p:nvGraphicFramePr>
        <p:xfrm>
          <a:off x="4079776" y="5223641"/>
          <a:ext cx="3000000" cy="3000000"/>
        </p:xfrm>
        <a:graphic>
          <a:graphicData uri="http://schemas.openxmlformats.org/drawingml/2006/table">
            <a:tbl>
              <a:tblPr bandRow="1">
                <a:solidFill>
                  <a:srgbClr val="D8F1E3"/>
                </a:solidFill>
                <a:tableStyleId>{B0D84F8E-FDC6-4501-990F-627E87860C33}</a:tableStyleId>
              </a:tblPr>
              <a:tblGrid>
                <a:gridCol w="8128000"/>
              </a:tblGrid>
              <a:tr h="500500">
                <a:tc>
                  <a:txBody>
                    <a:bodyPr/>
                    <a:lstStyle/>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Narration/Voiceover/SoundFX: None </a:t>
                      </a:r>
                      <a:endParaRPr/>
                    </a:p>
                    <a:p>
                      <a:pPr indent="0" lvl="0" marL="0" marR="0" rtl="0" algn="l">
                        <a:lnSpc>
                          <a:spcPct val="100000"/>
                        </a:lnSpc>
                        <a:spcBef>
                          <a:spcPts val="0"/>
                        </a:spcBef>
                        <a:spcAft>
                          <a:spcPts val="0"/>
                        </a:spcAft>
                        <a:buNone/>
                      </a:pPr>
                      <a:r>
                        <a:t/>
                      </a:r>
                      <a:endParaRPr sz="1200" u="none" cap="none" strike="noStrike">
                        <a:solidFill>
                          <a:schemeClr val="dk1"/>
                        </a:solidFill>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331" name="Google Shape;331;p14"/>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rgbClr val="DD2D18"/>
                        </a:solidFill>
                        <a:latin typeface="Roboto"/>
                        <a:ea typeface="Roboto"/>
                        <a:cs typeface="Roboto"/>
                        <a:sym typeface="Roboto"/>
                      </a:endParaRPr>
                    </a:p>
                  </a:txBody>
                  <a:tcPr marT="45725" marB="45725" marR="91450" marL="91450">
                    <a:solidFill>
                      <a:srgbClr val="CC6A6F"/>
                    </a:solidFill>
                  </a:tcPr>
                </a:tc>
              </a:tr>
            </a:tbl>
          </a:graphicData>
        </a:graphic>
      </p:graphicFrame>
      <p:pic>
        <p:nvPicPr>
          <p:cNvPr id="332" name="Google Shape;332;p14"/>
          <p:cNvPicPr preferRelativeResize="0"/>
          <p:nvPr/>
        </p:nvPicPr>
        <p:blipFill rotWithShape="1">
          <a:blip r:embed="rId3">
            <a:alphaModFix/>
          </a:blip>
          <a:srcRect b="0" l="0" r="0" t="0"/>
          <a:stretch/>
        </p:blipFill>
        <p:spPr>
          <a:xfrm>
            <a:off x="4434214" y="820575"/>
            <a:ext cx="7419123" cy="417283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graphicFrame>
        <p:nvGraphicFramePr>
          <p:cNvPr id="338" name="Google Shape;338;p15"/>
          <p:cNvGraphicFramePr/>
          <p:nvPr/>
        </p:nvGraphicFramePr>
        <p:xfrm>
          <a:off x="0" y="48127"/>
          <a:ext cx="3000000" cy="3000000"/>
        </p:xfrm>
        <a:graphic>
          <a:graphicData uri="http://schemas.openxmlformats.org/drawingml/2006/table">
            <a:tbl>
              <a:tblPr bandRow="1" firstRow="1">
                <a:noFill/>
                <a:tableStyleId>{F00765E7-AE15-4373-9437-D55549A1E262}</a:tableStyleId>
              </a:tblPr>
              <a:tblGrid>
                <a:gridCol w="2039900"/>
                <a:gridCol w="2039900"/>
              </a:tblGrid>
              <a:tr h="553125">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7860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4159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7860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114300" marR="0" rtl="0" algn="l">
                        <a:lnSpc>
                          <a:spcPct val="100000"/>
                        </a:lnSpc>
                        <a:spcBef>
                          <a:spcPts val="0"/>
                        </a:spcBef>
                        <a:spcAft>
                          <a:spcPts val="0"/>
                        </a:spcAft>
                        <a:buClr>
                          <a:srgbClr val="000000"/>
                        </a:buClr>
                        <a:buSzPts val="1800"/>
                        <a:buFont typeface="Arial"/>
                        <a:buNone/>
                      </a:pPr>
                      <a:r>
                        <a:rPr lang="en-US" sz="1600" u="none" cap="none" strike="noStrike">
                          <a:latin typeface="Roboto"/>
                          <a:ea typeface="Roboto"/>
                          <a:cs typeface="Roboto"/>
                          <a:sym typeface="Roboto"/>
                        </a:rPr>
                        <a:t>B.</a:t>
                      </a:r>
                      <a:r>
                        <a:rPr lang="en-US" sz="1600" u="none" cap="none" strike="noStrike">
                          <a:latin typeface="Roboto"/>
                          <a:ea typeface="Roboto"/>
                          <a:cs typeface="Roboto"/>
                          <a:sym typeface="Roboto"/>
                        </a:rPr>
                        <a:t> Differentiation </a:t>
                      </a:r>
                      <a:endParaRPr sz="1600" u="none" cap="none" strike="noStrike">
                        <a:latin typeface="Roboto"/>
                        <a:ea typeface="Roboto"/>
                        <a:cs typeface="Roboto"/>
                        <a:sym typeface="Roboto"/>
                      </a:endParaRPr>
                    </a:p>
                    <a:p>
                      <a:pPr indent="0" lvl="0" marL="114300" marR="0" rtl="0" algn="l">
                        <a:lnSpc>
                          <a:spcPct val="100000"/>
                        </a:lnSpc>
                        <a:spcBef>
                          <a:spcPts val="0"/>
                        </a:spcBef>
                        <a:spcAft>
                          <a:spcPts val="0"/>
                        </a:spcAft>
                        <a:buClr>
                          <a:srgbClr val="000000"/>
                        </a:buClr>
                        <a:buSzPts val="18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5531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7- Knowledge Check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2590975">
                <a:tc gridSpan="2">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Roboto"/>
                          <a:ea typeface="Roboto"/>
                          <a:cs typeface="Roboto"/>
                          <a:sym typeface="Roboto"/>
                        </a:rPr>
                        <a:t>Navigation + Interactivity Notes: </a:t>
                      </a:r>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boto"/>
                          <a:ea typeface="Roboto"/>
                          <a:cs typeface="Roboto"/>
                          <a:sym typeface="Roboto"/>
                        </a:rPr>
                        <a:t>Back button to previous slide, Next button goes to next slide</a:t>
                      </a:r>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Selecting a response:</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Correct response → Displays feedback (reason why it’s correct).</a:t>
                      </a:r>
                      <a:endParaRPr/>
                    </a:p>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Incorrect response → Displays feedback (reason why it’s incorrect.</a:t>
                      </a:r>
                      <a:r>
                        <a:rPr lang="en-US" sz="1200" u="none" cap="none" strike="noStrike">
                          <a:latin typeface="Roboto"/>
                          <a:ea typeface="Roboto"/>
                          <a:cs typeface="Roboto"/>
                          <a:sym typeface="Roboto"/>
                        </a:rPr>
                        <a:t> </a:t>
                      </a:r>
                      <a:r>
                        <a:rPr b="1" lang="en-US" sz="1200" u="none" cap="none" strike="noStrike">
                          <a:latin typeface="Roboto"/>
                          <a:ea typeface="Roboto"/>
                          <a:cs typeface="Roboto"/>
                          <a:sym typeface="Roboto"/>
                        </a:rPr>
                        <a:t>Feedback display:</a:t>
                      </a:r>
                      <a:r>
                        <a:rPr lang="en-US" sz="1200" u="none" cap="none" strike="noStrike">
                          <a:latin typeface="Roboto"/>
                          <a:ea typeface="Roboto"/>
                          <a:cs typeface="Roboto"/>
                          <a:sym typeface="Roboto"/>
                        </a:rPr>
                        <a:t> Feedback appears in a pop-up layer, callout, or on-screen text.</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Continue action:</a:t>
                      </a:r>
                      <a:r>
                        <a:rPr lang="en-US" sz="1200" u="none" cap="none" strike="noStrike">
                          <a:latin typeface="Roboto"/>
                          <a:ea typeface="Roboto"/>
                          <a:cs typeface="Roboto"/>
                          <a:sym typeface="Roboto"/>
                        </a:rPr>
                        <a:t> After feedback, learner clicks </a:t>
                      </a:r>
                      <a:r>
                        <a:rPr i="1" lang="en-US" sz="1200" u="none" cap="none" strike="noStrike">
                          <a:latin typeface="Roboto"/>
                          <a:ea typeface="Roboto"/>
                          <a:cs typeface="Roboto"/>
                          <a:sym typeface="Roboto"/>
                        </a:rPr>
                        <a:t>Next</a:t>
                      </a:r>
                      <a:r>
                        <a:rPr lang="en-US" sz="1200" u="none" cap="none" strike="noStrike">
                          <a:latin typeface="Roboto"/>
                          <a:ea typeface="Roboto"/>
                          <a:cs typeface="Roboto"/>
                          <a:sym typeface="Roboto"/>
                        </a:rPr>
                        <a:t> to proceed.</a:t>
                      </a:r>
                      <a:endParaRPr/>
                    </a:p>
                    <a:p>
                      <a:pPr indent="0" lvl="0" marL="0" marR="0" rtl="0" algn="l">
                        <a:lnSpc>
                          <a:spcPct val="100000"/>
                        </a:lnSpc>
                        <a:spcBef>
                          <a:spcPts val="0"/>
                        </a:spcBef>
                        <a:spcAft>
                          <a:spcPts val="0"/>
                        </a:spcAft>
                        <a:buNone/>
                      </a:pPr>
                      <a:r>
                        <a:t/>
                      </a:r>
                      <a:endParaRPr sz="1600" u="none" cap="none" strike="noStrike">
                        <a:solidFill>
                          <a:schemeClr val="dk1"/>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836875">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alt text for images</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enable keyboard navigation</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hMerge="1"/>
              </a:tr>
            </a:tbl>
          </a:graphicData>
        </a:graphic>
      </p:graphicFrame>
      <p:graphicFrame>
        <p:nvGraphicFramePr>
          <p:cNvPr id="339" name="Google Shape;339;p15"/>
          <p:cNvGraphicFramePr/>
          <p:nvPr/>
        </p:nvGraphicFramePr>
        <p:xfrm>
          <a:off x="4087664" y="1"/>
          <a:ext cx="3000000" cy="3000000"/>
        </p:xfrm>
        <a:graphic>
          <a:graphicData uri="http://schemas.openxmlformats.org/drawingml/2006/table">
            <a:tbl>
              <a:tblPr bandRow="1" firstRow="1">
                <a:noFill/>
                <a:tableStyleId>{B0D84F8E-FDC6-4501-990F-627E87860C33}</a:tableStyleId>
              </a:tblPr>
              <a:tblGrid>
                <a:gridCol w="8112225"/>
              </a:tblGrid>
              <a:tr h="7230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Graphics and Slide Text: Simple/</a:t>
                      </a:r>
                      <a:r>
                        <a:rPr b="0" lang="en-US" sz="1200" u="none" cap="none" strike="noStrike">
                          <a:solidFill>
                            <a:schemeClr val="dk1"/>
                          </a:solidFill>
                          <a:latin typeface="Roboto"/>
                          <a:ea typeface="Roboto"/>
                          <a:cs typeface="Roboto"/>
                          <a:sym typeface="Roboto"/>
                        </a:rPr>
                        <a:t> Plain </a:t>
                      </a:r>
                      <a:r>
                        <a:rPr b="0" lang="en-US" sz="1200" u="none" cap="none" strike="noStrike">
                          <a:solidFill>
                            <a:schemeClr val="dk1"/>
                          </a:solidFill>
                          <a:latin typeface="Roboto"/>
                          <a:ea typeface="Roboto"/>
                          <a:cs typeface="Roboto"/>
                          <a:sym typeface="Roboto"/>
                        </a:rPr>
                        <a:t>Background,</a:t>
                      </a:r>
                      <a:r>
                        <a:rPr b="0" lang="en-US" sz="1200" u="none" cap="none" strike="noStrike">
                          <a:solidFill>
                            <a:schemeClr val="dk1"/>
                          </a:solidFill>
                          <a:latin typeface="Roboto"/>
                          <a:ea typeface="Roboto"/>
                          <a:cs typeface="Roboto"/>
                          <a:sym typeface="Roboto"/>
                        </a:rPr>
                        <a:t> ‘Support Needed’ Icon </a:t>
                      </a:r>
                      <a:endParaRPr sz="1200" u="none" cap="none" strike="noStrike">
                        <a:latin typeface="Roboto"/>
                        <a:ea typeface="Roboto"/>
                        <a:cs typeface="Roboto"/>
                        <a:sym typeface="Roboto"/>
                      </a:endParaRPr>
                    </a:p>
                  </a:txBody>
                  <a:tcPr marT="45725" marB="45725" marR="91450" marL="91450">
                    <a:solidFill>
                      <a:srgbClr val="E2ACAF"/>
                    </a:solidFill>
                  </a:tcPr>
                </a:tc>
              </a:tr>
              <a:tr h="449432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340" name="Google Shape;340;p15"/>
          <p:cNvGraphicFramePr/>
          <p:nvPr/>
        </p:nvGraphicFramePr>
        <p:xfrm>
          <a:off x="4079776" y="5223641"/>
          <a:ext cx="3000000" cy="3000000"/>
        </p:xfrm>
        <a:graphic>
          <a:graphicData uri="http://schemas.openxmlformats.org/drawingml/2006/table">
            <a:tbl>
              <a:tblPr bandRow="1">
                <a:solidFill>
                  <a:srgbClr val="D8F1E3"/>
                </a:solidFill>
                <a:tableStyleId>{B0D84F8E-FDC6-4501-990F-627E87860C33}</a:tableStyleId>
              </a:tblPr>
              <a:tblGrid>
                <a:gridCol w="8128000"/>
              </a:tblGrid>
              <a:tr h="500500">
                <a:tc>
                  <a:txBody>
                    <a:bodyPr/>
                    <a:lstStyle/>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Narration/Voiceover/SoundFX: None</a:t>
                      </a:r>
                      <a:endParaRPr/>
                    </a:p>
                    <a:p>
                      <a:pPr indent="0" lvl="0" marL="0" marR="0" rtl="0" algn="l">
                        <a:lnSpc>
                          <a:spcPct val="100000"/>
                        </a:lnSpc>
                        <a:spcBef>
                          <a:spcPts val="0"/>
                        </a:spcBef>
                        <a:spcAft>
                          <a:spcPts val="0"/>
                        </a:spcAft>
                        <a:buNone/>
                      </a:pPr>
                      <a:r>
                        <a:t/>
                      </a:r>
                      <a:endParaRPr sz="1200" u="none" cap="none" strike="noStrike">
                        <a:solidFill>
                          <a:schemeClr val="dk1"/>
                        </a:solidFill>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341" name="Google Shape;341;p15"/>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Animation: Answers fade in on slide load; feedback pops in when a response is selected.</a:t>
                      </a:r>
                      <a:endParaRPr sz="1200" u="none" cap="none" strike="noStrike">
                        <a:solidFill>
                          <a:srgbClr val="DD2D18"/>
                        </a:solidFill>
                        <a:latin typeface="Roboto"/>
                        <a:ea typeface="Roboto"/>
                        <a:cs typeface="Roboto"/>
                        <a:sym typeface="Roboto"/>
                      </a:endParaRPr>
                    </a:p>
                  </a:txBody>
                  <a:tcPr marT="45725" marB="45725" marR="91450" marL="91450">
                    <a:solidFill>
                      <a:srgbClr val="CC6A6F"/>
                    </a:solidFill>
                  </a:tcPr>
                </a:tc>
              </a:tr>
            </a:tbl>
          </a:graphicData>
        </a:graphic>
      </p:graphicFrame>
      <p:pic>
        <p:nvPicPr>
          <p:cNvPr id="342" name="Google Shape;342;p15"/>
          <p:cNvPicPr preferRelativeResize="0"/>
          <p:nvPr/>
        </p:nvPicPr>
        <p:blipFill rotWithShape="1">
          <a:blip r:embed="rId3">
            <a:alphaModFix/>
          </a:blip>
          <a:srcRect b="0" l="0" r="0" t="0"/>
          <a:stretch/>
        </p:blipFill>
        <p:spPr>
          <a:xfrm>
            <a:off x="4481566" y="843606"/>
            <a:ext cx="7331206" cy="412186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graphicFrame>
        <p:nvGraphicFramePr>
          <p:cNvPr id="348" name="Google Shape;348;p16"/>
          <p:cNvGraphicFramePr/>
          <p:nvPr/>
        </p:nvGraphicFramePr>
        <p:xfrm>
          <a:off x="7864" y="1"/>
          <a:ext cx="3000000" cy="3000000"/>
        </p:xfrm>
        <a:graphic>
          <a:graphicData uri="http://schemas.openxmlformats.org/drawingml/2006/table">
            <a:tbl>
              <a:tblPr bandRow="1" firstRow="1">
                <a:noFill/>
                <a:tableStyleId>{F00765E7-AE15-4373-9437-D55549A1E262}</a:tableStyleId>
              </a:tblPr>
              <a:tblGrid>
                <a:gridCol w="2039900"/>
                <a:gridCol w="2039900"/>
              </a:tblGrid>
              <a:tr h="567525">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8065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3285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5675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114300" marR="0" rtl="0" algn="l">
                        <a:lnSpc>
                          <a:spcPct val="100000"/>
                        </a:lnSpc>
                        <a:spcBef>
                          <a:spcPts val="0"/>
                        </a:spcBef>
                        <a:spcAft>
                          <a:spcPts val="0"/>
                        </a:spcAft>
                        <a:buClr>
                          <a:srgbClr val="000000"/>
                        </a:buClr>
                        <a:buSzPts val="1800"/>
                        <a:buFont typeface="Arial"/>
                        <a:buNone/>
                      </a:pPr>
                      <a:r>
                        <a:rPr lang="en-US" sz="1600" u="none" cap="none" strike="noStrike">
                          <a:latin typeface="Roboto"/>
                          <a:ea typeface="Roboto"/>
                          <a:cs typeface="Roboto"/>
                          <a:sym typeface="Roboto"/>
                        </a:rPr>
                        <a:t>B.</a:t>
                      </a:r>
                      <a:r>
                        <a:rPr lang="en-US" sz="1600" u="none" cap="none" strike="noStrike">
                          <a:latin typeface="Roboto"/>
                          <a:ea typeface="Roboto"/>
                          <a:cs typeface="Roboto"/>
                          <a:sym typeface="Roboto"/>
                        </a:rPr>
                        <a:t> Differentiation </a:t>
                      </a:r>
                      <a:endParaRPr sz="1600" u="none" cap="none" strike="noStrike">
                        <a:latin typeface="Roboto"/>
                        <a:ea typeface="Roboto"/>
                        <a:cs typeface="Roboto"/>
                        <a:sym typeface="Roboto"/>
                      </a:endParaRPr>
                    </a:p>
                    <a:p>
                      <a:pPr indent="0" lvl="0" marL="114300" marR="0" rtl="0" algn="l">
                        <a:lnSpc>
                          <a:spcPct val="100000"/>
                        </a:lnSpc>
                        <a:spcBef>
                          <a:spcPts val="0"/>
                        </a:spcBef>
                        <a:spcAft>
                          <a:spcPts val="0"/>
                        </a:spcAft>
                        <a:buClr>
                          <a:srgbClr val="000000"/>
                        </a:buClr>
                        <a:buSzPts val="18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5675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8- Knowledge Check </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3139400">
                <a:tc gridSpan="2">
                  <a:txBody>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2B2B26"/>
                          </a:solidFill>
                          <a:latin typeface="Roboto"/>
                          <a:ea typeface="Roboto"/>
                          <a:cs typeface="Roboto"/>
                          <a:sym typeface="Roboto"/>
                        </a:rPr>
                        <a:t>Navigation + Interactivity Notes: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B2B26"/>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2B2B26"/>
                          </a:solidFill>
                          <a:latin typeface="Roboto"/>
                          <a:ea typeface="Roboto"/>
                          <a:cs typeface="Roboto"/>
                          <a:sym typeface="Roboto"/>
                        </a:rPr>
                        <a:t>Back button to previous slide, Next button goes to next slide</a:t>
                      </a:r>
                      <a:endParaRPr/>
                    </a:p>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rgbClr val="2B2B26"/>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2B2B26"/>
                          </a:solidFill>
                          <a:latin typeface="Roboto"/>
                          <a:ea typeface="Roboto"/>
                          <a:cs typeface="Roboto"/>
                          <a:sym typeface="Roboto"/>
                        </a:rPr>
                        <a:t>Selecting a response:</a:t>
                      </a:r>
                      <a:endParaRPr b="0" i="0" sz="1200" u="none" cap="none" strike="noStrike">
                        <a:solidFill>
                          <a:srgbClr val="2B2B26"/>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2B2B26"/>
                          </a:solidFill>
                          <a:latin typeface="Roboto"/>
                          <a:ea typeface="Roboto"/>
                          <a:cs typeface="Roboto"/>
                          <a:sym typeface="Roboto"/>
                        </a:rPr>
                        <a:t>Correct response → Displays feedback (reason why it’s correct).</a:t>
                      </a:r>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2B2B26"/>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2B2B26"/>
                          </a:solidFill>
                          <a:latin typeface="Roboto"/>
                          <a:ea typeface="Roboto"/>
                          <a:cs typeface="Roboto"/>
                          <a:sym typeface="Roboto"/>
                        </a:rPr>
                        <a:t>Incorrect response → Displays feedback (reason why it’s incorrect. </a:t>
                      </a:r>
                      <a:endParaRPr b="0" i="0" sz="1200" u="none" cap="none" strike="noStrike">
                        <a:solidFill>
                          <a:srgbClr val="2B2B26"/>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2B2B26"/>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2B2B26"/>
                          </a:solidFill>
                          <a:latin typeface="Roboto"/>
                          <a:ea typeface="Roboto"/>
                          <a:cs typeface="Roboto"/>
                          <a:sym typeface="Roboto"/>
                        </a:rPr>
                        <a:t>Feedback display:</a:t>
                      </a:r>
                      <a:r>
                        <a:rPr b="0" i="0" lang="en-US" sz="1200" u="none" cap="none" strike="noStrike">
                          <a:solidFill>
                            <a:srgbClr val="2B2B26"/>
                          </a:solidFill>
                          <a:latin typeface="Roboto"/>
                          <a:ea typeface="Roboto"/>
                          <a:cs typeface="Roboto"/>
                          <a:sym typeface="Roboto"/>
                        </a:rPr>
                        <a:t> Feedback appears in a pop-up layer, callout, or on-screen text.</a:t>
                      </a:r>
                      <a:endParaRPr/>
                    </a:p>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rgbClr val="2B2B26"/>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2B2B26"/>
                          </a:solidFill>
                          <a:latin typeface="Roboto"/>
                          <a:ea typeface="Roboto"/>
                          <a:cs typeface="Roboto"/>
                          <a:sym typeface="Roboto"/>
                        </a:rPr>
                        <a:t>Continue action:</a:t>
                      </a:r>
                      <a:r>
                        <a:rPr b="0" i="0" lang="en-US" sz="1200" u="none" cap="none" strike="noStrike">
                          <a:solidFill>
                            <a:srgbClr val="2B2B26"/>
                          </a:solidFill>
                          <a:latin typeface="Roboto"/>
                          <a:ea typeface="Roboto"/>
                          <a:cs typeface="Roboto"/>
                          <a:sym typeface="Roboto"/>
                        </a:rPr>
                        <a:t> After feedback, learner clicks </a:t>
                      </a:r>
                      <a:r>
                        <a:rPr b="0" i="1" lang="en-US" sz="1200" u="none" cap="none" strike="noStrike">
                          <a:solidFill>
                            <a:srgbClr val="2B2B26"/>
                          </a:solidFill>
                          <a:latin typeface="Roboto"/>
                          <a:ea typeface="Roboto"/>
                          <a:cs typeface="Roboto"/>
                          <a:sym typeface="Roboto"/>
                        </a:rPr>
                        <a:t>Next</a:t>
                      </a:r>
                      <a:r>
                        <a:rPr b="0" i="0" lang="en-US" sz="1200" u="none" cap="none" strike="noStrike">
                          <a:solidFill>
                            <a:srgbClr val="2B2B26"/>
                          </a:solidFill>
                          <a:latin typeface="Roboto"/>
                          <a:ea typeface="Roboto"/>
                          <a:cs typeface="Roboto"/>
                          <a:sym typeface="Roboto"/>
                        </a:rPr>
                        <a:t> (or </a:t>
                      </a:r>
                      <a:r>
                        <a:rPr b="0" i="1" lang="en-US" sz="1200" u="none" cap="none" strike="noStrike">
                          <a:solidFill>
                            <a:srgbClr val="2B2B26"/>
                          </a:solidFill>
                          <a:latin typeface="Roboto"/>
                          <a:ea typeface="Roboto"/>
                          <a:cs typeface="Roboto"/>
                          <a:sym typeface="Roboto"/>
                        </a:rPr>
                        <a:t>Continue</a:t>
                      </a:r>
                      <a:r>
                        <a:rPr b="0" i="0" lang="en-US" sz="1200" u="none" cap="none" strike="noStrike">
                          <a:solidFill>
                            <a:srgbClr val="2B2B26"/>
                          </a:solidFill>
                          <a:latin typeface="Roboto"/>
                          <a:ea typeface="Roboto"/>
                          <a:cs typeface="Roboto"/>
                          <a:sym typeface="Roboto"/>
                        </a:rPr>
                        <a:t>) to proceed.</a:t>
                      </a:r>
                      <a:endParaRPr b="0" i="0" sz="1200" u="none" cap="none" strike="noStrike">
                        <a:solidFill>
                          <a:srgbClr val="2B2B26"/>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806500">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alt text for images</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enable keyboard navigation</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hMerge="1"/>
              </a:tr>
            </a:tbl>
          </a:graphicData>
        </a:graphic>
      </p:graphicFrame>
      <p:graphicFrame>
        <p:nvGraphicFramePr>
          <p:cNvPr id="349" name="Google Shape;349;p16"/>
          <p:cNvGraphicFramePr/>
          <p:nvPr/>
        </p:nvGraphicFramePr>
        <p:xfrm>
          <a:off x="4087664" y="1"/>
          <a:ext cx="3000000" cy="3000000"/>
        </p:xfrm>
        <a:graphic>
          <a:graphicData uri="http://schemas.openxmlformats.org/drawingml/2006/table">
            <a:tbl>
              <a:tblPr bandRow="1" firstRow="1">
                <a:noFill/>
                <a:tableStyleId>{B0D84F8E-FDC6-4501-990F-627E87860C33}</a:tableStyleId>
              </a:tblPr>
              <a:tblGrid>
                <a:gridCol w="8112225"/>
              </a:tblGrid>
              <a:tr h="7230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Graphics and Slide Text: Simple/</a:t>
                      </a:r>
                      <a:r>
                        <a:rPr b="0" lang="en-US" sz="1200" u="none" cap="none" strike="noStrike">
                          <a:solidFill>
                            <a:schemeClr val="dk1"/>
                          </a:solidFill>
                          <a:latin typeface="Roboto"/>
                          <a:ea typeface="Roboto"/>
                          <a:cs typeface="Roboto"/>
                          <a:sym typeface="Roboto"/>
                        </a:rPr>
                        <a:t> Plain </a:t>
                      </a:r>
                      <a:r>
                        <a:rPr b="0" lang="en-US" sz="1200" u="none" cap="none" strike="noStrike">
                          <a:solidFill>
                            <a:schemeClr val="dk1"/>
                          </a:solidFill>
                          <a:latin typeface="Roboto"/>
                          <a:ea typeface="Roboto"/>
                          <a:cs typeface="Roboto"/>
                          <a:sym typeface="Roboto"/>
                        </a:rPr>
                        <a:t>Background,</a:t>
                      </a:r>
                      <a:r>
                        <a:rPr b="0" lang="en-US" sz="1200" u="none" cap="none" strike="noStrike">
                          <a:solidFill>
                            <a:schemeClr val="dk1"/>
                          </a:solidFill>
                          <a:latin typeface="Roboto"/>
                          <a:ea typeface="Roboto"/>
                          <a:cs typeface="Roboto"/>
                          <a:sym typeface="Roboto"/>
                        </a:rPr>
                        <a:t> ‘Support Needed’ Icon </a:t>
                      </a:r>
                      <a:endParaRPr sz="1200" u="none" cap="none" strike="noStrike">
                        <a:latin typeface="Roboto"/>
                        <a:ea typeface="Roboto"/>
                        <a:cs typeface="Roboto"/>
                        <a:sym typeface="Roboto"/>
                      </a:endParaRPr>
                    </a:p>
                  </a:txBody>
                  <a:tcPr marT="45725" marB="45725" marR="91450" marL="91450">
                    <a:solidFill>
                      <a:srgbClr val="E2ACAF"/>
                    </a:solidFill>
                  </a:tcPr>
                </a:tc>
              </a:tr>
              <a:tr h="449432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350" name="Google Shape;350;p16"/>
          <p:cNvGraphicFramePr/>
          <p:nvPr/>
        </p:nvGraphicFramePr>
        <p:xfrm>
          <a:off x="4079776" y="5223641"/>
          <a:ext cx="3000000" cy="3000000"/>
        </p:xfrm>
        <a:graphic>
          <a:graphicData uri="http://schemas.openxmlformats.org/drawingml/2006/table">
            <a:tbl>
              <a:tblPr bandRow="1">
                <a:solidFill>
                  <a:srgbClr val="D8F1E3"/>
                </a:solidFill>
                <a:tableStyleId>{B0D84F8E-FDC6-4501-990F-627E87860C33}</a:tableStyleId>
              </a:tblPr>
              <a:tblGrid>
                <a:gridCol w="8128000"/>
              </a:tblGrid>
              <a:tr h="500500">
                <a:tc>
                  <a:txBody>
                    <a:bodyPr/>
                    <a:lstStyle/>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Narration/Voiceover/SoundFX: None </a:t>
                      </a:r>
                      <a:endParaRPr/>
                    </a:p>
                    <a:p>
                      <a:pPr indent="0" lvl="0" marL="0" marR="0" rtl="0" algn="l">
                        <a:lnSpc>
                          <a:spcPct val="100000"/>
                        </a:lnSpc>
                        <a:spcBef>
                          <a:spcPts val="0"/>
                        </a:spcBef>
                        <a:spcAft>
                          <a:spcPts val="0"/>
                        </a:spcAft>
                        <a:buNone/>
                      </a:pPr>
                      <a:r>
                        <a:t/>
                      </a:r>
                      <a:endParaRPr sz="1200" u="none" cap="none" strike="noStrike">
                        <a:solidFill>
                          <a:schemeClr val="dk1"/>
                        </a:solidFill>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351" name="Google Shape;351;p16"/>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Animation: Answers fade in on slide load; feedback pops in when a response is selected.</a:t>
                      </a:r>
                      <a:endParaRPr sz="1200" u="none" cap="none" strike="noStrike">
                        <a:solidFill>
                          <a:srgbClr val="DD2D18"/>
                        </a:solidFill>
                        <a:latin typeface="Roboto"/>
                        <a:ea typeface="Roboto"/>
                        <a:cs typeface="Roboto"/>
                        <a:sym typeface="Roboto"/>
                      </a:endParaRPr>
                    </a:p>
                  </a:txBody>
                  <a:tcPr marT="45725" marB="45725" marR="91450" marL="91450">
                    <a:solidFill>
                      <a:srgbClr val="CC6A6F"/>
                    </a:solidFill>
                  </a:tcPr>
                </a:tc>
              </a:tr>
            </a:tbl>
          </a:graphicData>
        </a:graphic>
      </p:graphicFrame>
      <p:pic>
        <p:nvPicPr>
          <p:cNvPr id="352" name="Google Shape;352;p16"/>
          <p:cNvPicPr preferRelativeResize="0"/>
          <p:nvPr/>
        </p:nvPicPr>
        <p:blipFill rotWithShape="1">
          <a:blip r:embed="rId3">
            <a:alphaModFix/>
          </a:blip>
          <a:srcRect b="0" l="0" r="0" t="0"/>
          <a:stretch/>
        </p:blipFill>
        <p:spPr>
          <a:xfrm>
            <a:off x="4513463" y="861313"/>
            <a:ext cx="7480062" cy="420555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graphicFrame>
        <p:nvGraphicFramePr>
          <p:cNvPr id="358" name="Google Shape;358;p17"/>
          <p:cNvGraphicFramePr/>
          <p:nvPr/>
        </p:nvGraphicFramePr>
        <p:xfrm>
          <a:off x="7864" y="1"/>
          <a:ext cx="3000000" cy="3000000"/>
        </p:xfrm>
        <a:graphic>
          <a:graphicData uri="http://schemas.openxmlformats.org/drawingml/2006/table">
            <a:tbl>
              <a:tblPr bandRow="1" firstRow="1">
                <a:noFill/>
                <a:tableStyleId>{F00765E7-AE15-4373-9437-D55549A1E262}</a:tableStyleId>
              </a:tblPr>
              <a:tblGrid>
                <a:gridCol w="2039900"/>
                <a:gridCol w="2039900"/>
              </a:tblGrid>
              <a:tr h="569325">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8090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4217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8090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114300" marR="0" rtl="0" algn="l">
                        <a:lnSpc>
                          <a:spcPct val="100000"/>
                        </a:lnSpc>
                        <a:spcBef>
                          <a:spcPts val="0"/>
                        </a:spcBef>
                        <a:spcAft>
                          <a:spcPts val="0"/>
                        </a:spcAft>
                        <a:buClr>
                          <a:srgbClr val="000000"/>
                        </a:buClr>
                        <a:buSzPts val="1800"/>
                        <a:buFont typeface="Arial"/>
                        <a:buNone/>
                      </a:pPr>
                      <a:r>
                        <a:rPr lang="en-US" sz="1600" u="none" cap="none" strike="noStrike">
                          <a:latin typeface="Roboto"/>
                          <a:ea typeface="Roboto"/>
                          <a:cs typeface="Roboto"/>
                          <a:sym typeface="Roboto"/>
                        </a:rPr>
                        <a:t>B.</a:t>
                      </a:r>
                      <a:r>
                        <a:rPr lang="en-US" sz="1600" u="none" cap="none" strike="noStrike">
                          <a:latin typeface="Roboto"/>
                          <a:ea typeface="Roboto"/>
                          <a:cs typeface="Roboto"/>
                          <a:sym typeface="Roboto"/>
                        </a:rPr>
                        <a:t> Differentiation </a:t>
                      </a:r>
                      <a:endParaRPr sz="1600" u="none" cap="none" strike="noStrike">
                        <a:latin typeface="Roboto"/>
                        <a:ea typeface="Roboto"/>
                        <a:cs typeface="Roboto"/>
                        <a:sym typeface="Roboto"/>
                      </a:endParaRPr>
                    </a:p>
                    <a:p>
                      <a:pPr indent="0" lvl="0" marL="114300" marR="0" rtl="0" algn="l">
                        <a:lnSpc>
                          <a:spcPct val="100000"/>
                        </a:lnSpc>
                        <a:spcBef>
                          <a:spcPts val="0"/>
                        </a:spcBef>
                        <a:spcAft>
                          <a:spcPts val="0"/>
                        </a:spcAft>
                        <a:buClr>
                          <a:srgbClr val="000000"/>
                        </a:buClr>
                        <a:buSzPts val="18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5693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9- Demonstration introduction</a:t>
                      </a:r>
                      <a:r>
                        <a:rPr lang="en-US" sz="1600" u="none" cap="none" strike="noStrike">
                          <a:latin typeface="Roboto"/>
                          <a:ea typeface="Roboto"/>
                          <a:cs typeface="Roboto"/>
                          <a:sym typeface="Roboto"/>
                        </a:rPr>
                        <a:t>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2606825">
                <a:tc gridSpan="2">
                  <a:txBody>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2B2B26"/>
                          </a:solidFill>
                          <a:latin typeface="Roboto"/>
                          <a:ea typeface="Roboto"/>
                          <a:cs typeface="Roboto"/>
                          <a:sym typeface="Roboto"/>
                        </a:rPr>
                        <a:t>Navigation + Interactivity Notes: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B2B26"/>
                        </a:solidFill>
                        <a:latin typeface="Roboto"/>
                        <a:ea typeface="Roboto"/>
                        <a:cs typeface="Roboto"/>
                        <a:sym typeface="Roboto"/>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Back button:</a:t>
                      </a:r>
                      <a:r>
                        <a:rPr lang="en-US" sz="1200" u="none" cap="none" strike="noStrike">
                          <a:latin typeface="Roboto"/>
                          <a:ea typeface="Roboto"/>
                          <a:cs typeface="Roboto"/>
                          <a:sym typeface="Roboto"/>
                        </a:rPr>
                        <a:t> Returns the learner to the previous slide.</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Next button:</a:t>
                      </a:r>
                      <a:r>
                        <a:rPr lang="en-US" sz="1200" u="none" cap="none" strike="noStrike">
                          <a:latin typeface="Roboto"/>
                          <a:ea typeface="Roboto"/>
                          <a:cs typeface="Roboto"/>
                          <a:sym typeface="Roboto"/>
                        </a:rPr>
                        <a:t> Advances the learner to the next slide.</a:t>
                      </a:r>
                      <a:endParaRPr/>
                    </a:p>
                    <a:p>
                      <a:pPr indent="0" lvl="0" marL="0" marR="0" rtl="0" algn="l">
                        <a:lnSpc>
                          <a:spcPct val="100000"/>
                        </a:lnSpc>
                        <a:spcBef>
                          <a:spcPts val="0"/>
                        </a:spcBef>
                        <a:spcAft>
                          <a:spcPts val="0"/>
                        </a:spcAft>
                        <a:buNone/>
                      </a:pPr>
                      <a:r>
                        <a:t/>
                      </a:r>
                      <a:endParaRPr sz="1200" u="none" cap="none" strike="noStrike">
                        <a:solidFill>
                          <a:schemeClr val="dk1"/>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1034725">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alt text for images</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enable keyboard navigation</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hMerge="1"/>
              </a:tr>
            </a:tbl>
          </a:graphicData>
        </a:graphic>
      </p:graphicFrame>
      <p:graphicFrame>
        <p:nvGraphicFramePr>
          <p:cNvPr id="359" name="Google Shape;359;p17"/>
          <p:cNvGraphicFramePr/>
          <p:nvPr/>
        </p:nvGraphicFramePr>
        <p:xfrm>
          <a:off x="4087664" y="1"/>
          <a:ext cx="3000000" cy="3000000"/>
        </p:xfrm>
        <a:graphic>
          <a:graphicData uri="http://schemas.openxmlformats.org/drawingml/2006/table">
            <a:tbl>
              <a:tblPr bandRow="1" firstRow="1">
                <a:noFill/>
                <a:tableStyleId>{B0D84F8E-FDC6-4501-990F-627E87860C33}</a:tableStyleId>
              </a:tblPr>
              <a:tblGrid>
                <a:gridCol w="8112225"/>
              </a:tblGrid>
              <a:tr h="7230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Graphics and Slide Text: Simple Background  4</a:t>
                      </a:r>
                      <a:endParaRPr sz="1200" u="none" cap="none" strike="noStrike">
                        <a:latin typeface="Roboto"/>
                        <a:ea typeface="Roboto"/>
                        <a:cs typeface="Roboto"/>
                        <a:sym typeface="Roboto"/>
                      </a:endParaRPr>
                    </a:p>
                  </a:txBody>
                  <a:tcPr marT="45725" marB="45725" marR="91450" marL="91450">
                    <a:solidFill>
                      <a:srgbClr val="E2ACAF"/>
                    </a:solidFill>
                  </a:tcPr>
                </a:tc>
              </a:tr>
              <a:tr h="449432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360" name="Google Shape;360;p17"/>
          <p:cNvGraphicFramePr/>
          <p:nvPr/>
        </p:nvGraphicFramePr>
        <p:xfrm>
          <a:off x="4079776" y="5223641"/>
          <a:ext cx="3000000" cy="3000000"/>
        </p:xfrm>
        <a:graphic>
          <a:graphicData uri="http://schemas.openxmlformats.org/drawingml/2006/table">
            <a:tbl>
              <a:tblPr bandRow="1">
                <a:solidFill>
                  <a:srgbClr val="D8F1E3"/>
                </a:solidFill>
                <a:tableStyleId>{B0D84F8E-FDC6-4501-990F-627E87860C33}</a:tableStyleId>
              </a:tblPr>
              <a:tblGrid>
                <a:gridCol w="8128000"/>
              </a:tblGrid>
              <a:tr h="500500">
                <a:tc>
                  <a:txBody>
                    <a:bodyPr/>
                    <a:lstStyle/>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Narration/Voiceover/SoundFX: None </a:t>
                      </a:r>
                      <a:endParaRPr/>
                    </a:p>
                    <a:p>
                      <a:pPr indent="0" lvl="0" marL="0" marR="0" rtl="0" algn="l">
                        <a:lnSpc>
                          <a:spcPct val="100000"/>
                        </a:lnSpc>
                        <a:spcBef>
                          <a:spcPts val="0"/>
                        </a:spcBef>
                        <a:spcAft>
                          <a:spcPts val="0"/>
                        </a:spcAft>
                        <a:buNone/>
                      </a:pPr>
                      <a:r>
                        <a:t/>
                      </a:r>
                      <a:endParaRPr sz="1200" u="none" cap="none" strike="noStrike">
                        <a:solidFill>
                          <a:schemeClr val="dk1"/>
                        </a:solidFill>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361" name="Google Shape;361;p17"/>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solidFill>
                          <a:srgbClr val="DD2D18"/>
                        </a:solidFill>
                        <a:latin typeface="Roboto"/>
                        <a:ea typeface="Roboto"/>
                        <a:cs typeface="Roboto"/>
                        <a:sym typeface="Roboto"/>
                      </a:endParaRPr>
                    </a:p>
                  </a:txBody>
                  <a:tcPr marT="45725" marB="45725" marR="91450" marL="91450">
                    <a:solidFill>
                      <a:srgbClr val="CC6A6F"/>
                    </a:solidFill>
                  </a:tcPr>
                </a:tc>
              </a:tr>
            </a:tbl>
          </a:graphicData>
        </a:graphic>
      </p:graphicFrame>
      <p:pic>
        <p:nvPicPr>
          <p:cNvPr id="362" name="Google Shape;362;p17"/>
          <p:cNvPicPr preferRelativeResize="0"/>
          <p:nvPr/>
        </p:nvPicPr>
        <p:blipFill rotWithShape="1">
          <a:blip r:embed="rId3">
            <a:alphaModFix/>
          </a:blip>
          <a:srcRect b="0" l="0" r="0" t="0"/>
          <a:stretch/>
        </p:blipFill>
        <p:spPr>
          <a:xfrm>
            <a:off x="4777393" y="919170"/>
            <a:ext cx="7019569" cy="3946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graphicFrame>
        <p:nvGraphicFramePr>
          <p:cNvPr id="368" name="Google Shape;368;p18"/>
          <p:cNvGraphicFramePr/>
          <p:nvPr/>
        </p:nvGraphicFramePr>
        <p:xfrm>
          <a:off x="0" y="32084"/>
          <a:ext cx="3000000" cy="3000000"/>
        </p:xfrm>
        <a:graphic>
          <a:graphicData uri="http://schemas.openxmlformats.org/drawingml/2006/table">
            <a:tbl>
              <a:tblPr bandRow="1" firstRow="1">
                <a:noFill/>
                <a:tableStyleId>{F00765E7-AE15-4373-9437-D55549A1E262}</a:tableStyleId>
              </a:tblPr>
              <a:tblGrid>
                <a:gridCol w="2039900"/>
                <a:gridCol w="2039900"/>
              </a:tblGrid>
              <a:tr h="555350">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7974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5345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9871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114300" marR="0" rtl="0" algn="l">
                        <a:lnSpc>
                          <a:spcPct val="100000"/>
                        </a:lnSpc>
                        <a:spcBef>
                          <a:spcPts val="0"/>
                        </a:spcBef>
                        <a:spcAft>
                          <a:spcPts val="0"/>
                        </a:spcAft>
                        <a:buClr>
                          <a:srgbClr val="000000"/>
                        </a:buClr>
                        <a:buSzPts val="1800"/>
                        <a:buFont typeface="Arial"/>
                        <a:buNone/>
                      </a:pPr>
                      <a:r>
                        <a:rPr lang="en-US" sz="1600" u="none" cap="none" strike="noStrike">
                          <a:latin typeface="Roboto"/>
                          <a:ea typeface="Roboto"/>
                          <a:cs typeface="Roboto"/>
                          <a:sym typeface="Roboto"/>
                        </a:rPr>
                        <a:t>B.</a:t>
                      </a:r>
                      <a:r>
                        <a:rPr lang="en-US" sz="1600" u="none" cap="none" strike="noStrike">
                          <a:latin typeface="Roboto"/>
                          <a:ea typeface="Roboto"/>
                          <a:cs typeface="Roboto"/>
                          <a:sym typeface="Roboto"/>
                        </a:rPr>
                        <a:t> Differentiation </a:t>
                      </a:r>
                      <a:endParaRPr sz="1600" u="none" cap="none" strike="noStrike">
                        <a:latin typeface="Roboto"/>
                        <a:ea typeface="Roboto"/>
                        <a:cs typeface="Roboto"/>
                        <a:sym typeface="Roboto"/>
                      </a:endParaRPr>
                    </a:p>
                    <a:p>
                      <a:pPr indent="0" lvl="0" marL="114300" marR="0" rtl="0" algn="l">
                        <a:lnSpc>
                          <a:spcPct val="100000"/>
                        </a:lnSpc>
                        <a:spcBef>
                          <a:spcPts val="0"/>
                        </a:spcBef>
                        <a:spcAft>
                          <a:spcPts val="0"/>
                        </a:spcAft>
                        <a:buClr>
                          <a:srgbClr val="000000"/>
                        </a:buClr>
                        <a:buSzPts val="18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5825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10 – Demonstration</a:t>
                      </a:r>
                      <a:r>
                        <a:rPr lang="en-US" sz="1600" u="none" cap="none" strike="noStrike">
                          <a:latin typeface="Roboto"/>
                          <a:ea typeface="Roboto"/>
                          <a:cs typeface="Roboto"/>
                          <a:sym typeface="Roboto"/>
                        </a:rPr>
                        <a:t>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1978700">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Roboto"/>
                          <a:ea typeface="Roboto"/>
                          <a:cs typeface="Roboto"/>
                          <a:sym typeface="Roboto"/>
                        </a:rPr>
                        <a:t>Navigation + Interactivity Notes:</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Previous button:</a:t>
                      </a:r>
                      <a:r>
                        <a:rPr lang="en-US" sz="1200" u="none" cap="none" strike="noStrike">
                          <a:latin typeface="Roboto"/>
                          <a:ea typeface="Roboto"/>
                          <a:cs typeface="Roboto"/>
                          <a:sym typeface="Roboto"/>
                        </a:rPr>
                        <a:t> Returns the learner to the previous slide.</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Next button:</a:t>
                      </a:r>
                      <a:r>
                        <a:rPr lang="en-US" sz="1200" u="none" cap="none" strike="noStrike">
                          <a:latin typeface="Roboto"/>
                          <a:ea typeface="Roboto"/>
                          <a:cs typeface="Roboto"/>
                          <a:sym typeface="Roboto"/>
                        </a:rPr>
                        <a:t> Advances the learner to the next slide, but only becomes active </a:t>
                      </a:r>
                      <a:r>
                        <a:rPr b="1" lang="en-US" sz="1200" u="none" cap="none" strike="noStrike">
                          <a:latin typeface="Roboto"/>
                          <a:ea typeface="Roboto"/>
                          <a:cs typeface="Roboto"/>
                          <a:sym typeface="Roboto"/>
                        </a:rPr>
                        <a:t>after all four steps have been viewed</a:t>
                      </a:r>
                      <a:r>
                        <a:rPr lang="en-US" sz="1200" u="none" cap="none" strike="noStrike">
                          <a:latin typeface="Roboto"/>
                          <a:ea typeface="Roboto"/>
                          <a:cs typeface="Roboto"/>
                          <a:sym typeface="Roboto"/>
                        </a:rPr>
                        <a:t>.</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Step Interaction:</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Learners click each step to reveal its content.</a:t>
                      </a:r>
                      <a:endParaRPr/>
                    </a:p>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Steps can be </a:t>
                      </a:r>
                      <a:r>
                        <a:rPr b="1" lang="en-US" sz="1200" u="none" cap="none" strike="noStrike">
                          <a:latin typeface="Roboto"/>
                          <a:ea typeface="Roboto"/>
                          <a:cs typeface="Roboto"/>
                          <a:sym typeface="Roboto"/>
                        </a:rPr>
                        <a:t>reselected at any time</a:t>
                      </a:r>
                      <a:r>
                        <a:rPr lang="en-US" sz="1200" u="none" cap="none" strike="noStrike">
                          <a:latin typeface="Roboto"/>
                          <a:ea typeface="Roboto"/>
                          <a:cs typeface="Roboto"/>
                          <a:sym typeface="Roboto"/>
                        </a:rPr>
                        <a:t> to review the information.</a:t>
                      </a:r>
                      <a:endParaRPr sz="12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12699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alt text for images</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enable keyboard navigation</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bl>
          </a:graphicData>
        </a:graphic>
      </p:graphicFrame>
      <p:graphicFrame>
        <p:nvGraphicFramePr>
          <p:cNvPr id="369" name="Google Shape;369;p18"/>
          <p:cNvGraphicFramePr/>
          <p:nvPr/>
        </p:nvGraphicFramePr>
        <p:xfrm>
          <a:off x="4087664" y="1"/>
          <a:ext cx="3000000" cy="3000000"/>
        </p:xfrm>
        <a:graphic>
          <a:graphicData uri="http://schemas.openxmlformats.org/drawingml/2006/table">
            <a:tbl>
              <a:tblPr bandRow="1" firstRow="1">
                <a:noFill/>
                <a:tableStyleId>{B0D84F8E-FDC6-4501-990F-627E87860C33}</a:tableStyleId>
              </a:tblPr>
              <a:tblGrid>
                <a:gridCol w="8112225"/>
              </a:tblGrid>
              <a:tr h="7230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Graphics and Slide Text: Slide</a:t>
                      </a:r>
                      <a:r>
                        <a:rPr b="0" lang="en-US" sz="1200" u="none" cap="none" strike="noStrike">
                          <a:solidFill>
                            <a:schemeClr val="dk1"/>
                          </a:solidFill>
                          <a:latin typeface="Roboto"/>
                          <a:ea typeface="Roboto"/>
                          <a:cs typeface="Roboto"/>
                          <a:sym typeface="Roboto"/>
                        </a:rPr>
                        <a:t> </a:t>
                      </a:r>
                      <a:r>
                        <a:rPr b="0" lang="en-US" sz="1200" u="none" cap="none" strike="noStrike">
                          <a:solidFill>
                            <a:schemeClr val="dk1"/>
                          </a:solidFill>
                          <a:latin typeface="Roboto"/>
                          <a:ea typeface="Roboto"/>
                          <a:cs typeface="Roboto"/>
                          <a:sym typeface="Roboto"/>
                        </a:rPr>
                        <a:t>Background  5</a:t>
                      </a:r>
                      <a:endParaRPr sz="1200" u="none" cap="none" strike="noStrike">
                        <a:latin typeface="Roboto"/>
                        <a:ea typeface="Roboto"/>
                        <a:cs typeface="Roboto"/>
                        <a:sym typeface="Roboto"/>
                      </a:endParaRPr>
                    </a:p>
                  </a:txBody>
                  <a:tcPr marT="45725" marB="45725" marR="91450" marL="91450">
                    <a:solidFill>
                      <a:srgbClr val="E2ACAF"/>
                    </a:solidFill>
                  </a:tcPr>
                </a:tc>
              </a:tr>
              <a:tr h="449432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370" name="Google Shape;370;p18"/>
          <p:cNvGraphicFramePr/>
          <p:nvPr/>
        </p:nvGraphicFramePr>
        <p:xfrm>
          <a:off x="4079776" y="5223641"/>
          <a:ext cx="3000000" cy="3000000"/>
        </p:xfrm>
        <a:graphic>
          <a:graphicData uri="http://schemas.openxmlformats.org/drawingml/2006/table">
            <a:tbl>
              <a:tblPr bandRow="1">
                <a:solidFill>
                  <a:srgbClr val="D8F1E3"/>
                </a:solidFill>
                <a:tableStyleId>{B0D84F8E-FDC6-4501-990F-627E87860C33}</a:tableStyleId>
              </a:tblPr>
              <a:tblGrid>
                <a:gridCol w="8128000"/>
              </a:tblGrid>
              <a:tr h="500500">
                <a:tc>
                  <a:txBody>
                    <a:bodyPr/>
                    <a:lstStyle/>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Narration/Voiceover/SoundFX: none</a:t>
                      </a:r>
                      <a:endParaRPr/>
                    </a:p>
                    <a:p>
                      <a:pPr indent="0" lvl="0" marL="0" marR="0" rtl="0" algn="l">
                        <a:lnSpc>
                          <a:spcPct val="100000"/>
                        </a:lnSpc>
                        <a:spcBef>
                          <a:spcPts val="0"/>
                        </a:spcBef>
                        <a:spcAft>
                          <a:spcPts val="0"/>
                        </a:spcAft>
                        <a:buNone/>
                      </a:pPr>
                      <a:r>
                        <a:t/>
                      </a:r>
                      <a:endParaRPr sz="1200" u="none" cap="none" strike="noStrike">
                        <a:solidFill>
                          <a:schemeClr val="dk1"/>
                        </a:solidFill>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371" name="Google Shape;371;p18"/>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Animation: Scenario and steps fade in sequentially; </a:t>
                      </a:r>
                      <a:endParaRPr sz="1200" u="none" cap="none" strike="noStrike">
                        <a:solidFill>
                          <a:srgbClr val="DD2D18"/>
                        </a:solidFill>
                        <a:latin typeface="Roboto"/>
                        <a:ea typeface="Roboto"/>
                        <a:cs typeface="Roboto"/>
                        <a:sym typeface="Roboto"/>
                      </a:endParaRPr>
                    </a:p>
                  </a:txBody>
                  <a:tcPr marT="45725" marB="45725" marR="91450" marL="91450">
                    <a:solidFill>
                      <a:srgbClr val="CC6A6F"/>
                    </a:solidFill>
                  </a:tcPr>
                </a:tc>
              </a:tr>
            </a:tbl>
          </a:graphicData>
        </a:graphic>
      </p:graphicFrame>
      <p:pic>
        <p:nvPicPr>
          <p:cNvPr id="372" name="Google Shape;372;p18"/>
          <p:cNvPicPr preferRelativeResize="0"/>
          <p:nvPr/>
        </p:nvPicPr>
        <p:blipFill rotWithShape="1">
          <a:blip r:embed="rId3">
            <a:alphaModFix/>
          </a:blip>
          <a:srcRect b="0" l="0" r="0" t="0"/>
          <a:stretch/>
        </p:blipFill>
        <p:spPr>
          <a:xfrm>
            <a:off x="4249767" y="753607"/>
            <a:ext cx="7788018" cy="43786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graphicFrame>
        <p:nvGraphicFramePr>
          <p:cNvPr id="378" name="Google Shape;378;p19"/>
          <p:cNvGraphicFramePr/>
          <p:nvPr/>
        </p:nvGraphicFramePr>
        <p:xfrm>
          <a:off x="0" y="-8638"/>
          <a:ext cx="3000000" cy="3000000"/>
        </p:xfrm>
        <a:graphic>
          <a:graphicData uri="http://schemas.openxmlformats.org/drawingml/2006/table">
            <a:tbl>
              <a:tblPr bandRow="1" firstRow="1">
                <a:noFill/>
                <a:tableStyleId>{F00765E7-AE15-4373-9437-D55549A1E262}</a:tableStyleId>
              </a:tblPr>
              <a:tblGrid>
                <a:gridCol w="2039900"/>
                <a:gridCol w="2039900"/>
              </a:tblGrid>
              <a:tr h="559175">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7946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4265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7876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114300" marR="0" rtl="0" algn="l">
                        <a:lnSpc>
                          <a:spcPct val="100000"/>
                        </a:lnSpc>
                        <a:spcBef>
                          <a:spcPts val="0"/>
                        </a:spcBef>
                        <a:spcAft>
                          <a:spcPts val="0"/>
                        </a:spcAft>
                        <a:buClr>
                          <a:srgbClr val="000000"/>
                        </a:buClr>
                        <a:buSzPts val="1800"/>
                        <a:buFont typeface="Arial"/>
                        <a:buNone/>
                      </a:pPr>
                      <a:r>
                        <a:rPr lang="en-US" sz="1600" u="none" cap="none" strike="noStrike">
                          <a:latin typeface="Roboto"/>
                          <a:ea typeface="Roboto"/>
                          <a:cs typeface="Roboto"/>
                          <a:sym typeface="Roboto"/>
                        </a:rPr>
                        <a:t>B.</a:t>
                      </a:r>
                      <a:r>
                        <a:rPr lang="en-US" sz="1600" u="none" cap="none" strike="noStrike">
                          <a:latin typeface="Roboto"/>
                          <a:ea typeface="Roboto"/>
                          <a:cs typeface="Roboto"/>
                          <a:sym typeface="Roboto"/>
                        </a:rPr>
                        <a:t> Differentiation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5591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11 - Application 1</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2560450">
                <a:tc gridSpan="2">
                  <a:txBody>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2B2B26"/>
                          </a:solidFill>
                          <a:latin typeface="Roboto"/>
                          <a:ea typeface="Roboto"/>
                          <a:cs typeface="Roboto"/>
                          <a:sym typeface="Roboto"/>
                        </a:rPr>
                        <a:t>Navigation + Interactivity Notes: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B2B26"/>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2B2B26"/>
                          </a:solidFill>
                          <a:latin typeface="Roboto"/>
                          <a:ea typeface="Roboto"/>
                          <a:cs typeface="Roboto"/>
                          <a:sym typeface="Roboto"/>
                        </a:rPr>
                        <a:t>Back button to previous slide, Next button goes to next slide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B2B26"/>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2B2B26"/>
                          </a:solidFill>
                          <a:latin typeface="Roboto"/>
                          <a:ea typeface="Roboto"/>
                          <a:cs typeface="Roboto"/>
                          <a:sym typeface="Roboto"/>
                        </a:rPr>
                        <a:t>Selecting a response:</a:t>
                      </a:r>
                      <a:endParaRPr b="0" i="0" sz="1200" u="none" cap="none" strike="noStrike">
                        <a:solidFill>
                          <a:srgbClr val="2B2B26"/>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2B2B26"/>
                          </a:solidFill>
                          <a:latin typeface="Roboto"/>
                          <a:ea typeface="Roboto"/>
                          <a:cs typeface="Roboto"/>
                          <a:sym typeface="Roboto"/>
                        </a:rPr>
                        <a:t>Correct response → Displays feedback (reason why it’s correct).</a:t>
                      </a:r>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2B2B26"/>
                          </a:solidFill>
                          <a:latin typeface="Roboto"/>
                          <a:ea typeface="Roboto"/>
                          <a:cs typeface="Roboto"/>
                          <a:sym typeface="Roboto"/>
                        </a:rPr>
                        <a:t>Incorrect response → Displays feedback (reason why it’s incorrect. </a:t>
                      </a:r>
                      <a:r>
                        <a:rPr b="1" i="0" lang="en-US" sz="1200" u="none" cap="none" strike="noStrike">
                          <a:solidFill>
                            <a:srgbClr val="2B2B26"/>
                          </a:solidFill>
                          <a:latin typeface="Roboto"/>
                          <a:ea typeface="Roboto"/>
                          <a:cs typeface="Roboto"/>
                          <a:sym typeface="Roboto"/>
                        </a:rPr>
                        <a:t>Feedback display:</a:t>
                      </a:r>
                      <a:r>
                        <a:rPr b="0" i="0" lang="en-US" sz="1200" u="none" cap="none" strike="noStrike">
                          <a:solidFill>
                            <a:srgbClr val="2B2B26"/>
                          </a:solidFill>
                          <a:latin typeface="Roboto"/>
                          <a:ea typeface="Roboto"/>
                          <a:cs typeface="Roboto"/>
                          <a:sym typeface="Roboto"/>
                        </a:rPr>
                        <a:t> Feedback appears in a pop-up layer, callout, or on-screen text.</a:t>
                      </a:r>
                      <a:endParaRPr/>
                    </a:p>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2B2B26"/>
                          </a:solidFill>
                          <a:latin typeface="Roboto"/>
                          <a:ea typeface="Roboto"/>
                          <a:cs typeface="Roboto"/>
                          <a:sym typeface="Roboto"/>
                        </a:rPr>
                        <a:t>Continue action:</a:t>
                      </a:r>
                      <a:r>
                        <a:rPr b="0" i="0" lang="en-US" sz="1200" u="none" cap="none" strike="noStrike">
                          <a:solidFill>
                            <a:srgbClr val="2B2B26"/>
                          </a:solidFill>
                          <a:latin typeface="Roboto"/>
                          <a:ea typeface="Roboto"/>
                          <a:cs typeface="Roboto"/>
                          <a:sym typeface="Roboto"/>
                        </a:rPr>
                        <a:t> After feedback, learner clicks </a:t>
                      </a:r>
                      <a:r>
                        <a:rPr b="0" i="1" lang="en-US" sz="1200" u="none" cap="none" strike="noStrike">
                          <a:solidFill>
                            <a:srgbClr val="2B2B26"/>
                          </a:solidFill>
                          <a:latin typeface="Roboto"/>
                          <a:ea typeface="Roboto"/>
                          <a:cs typeface="Roboto"/>
                          <a:sym typeface="Roboto"/>
                        </a:rPr>
                        <a:t>Next</a:t>
                      </a:r>
                      <a:r>
                        <a:rPr b="0" i="0" lang="en-US" sz="1200" u="none" cap="none" strike="noStrike">
                          <a:solidFill>
                            <a:srgbClr val="2B2B26"/>
                          </a:solidFill>
                          <a:latin typeface="Roboto"/>
                          <a:ea typeface="Roboto"/>
                          <a:cs typeface="Roboto"/>
                          <a:sym typeface="Roboto"/>
                        </a:rPr>
                        <a:t> (or </a:t>
                      </a:r>
                      <a:r>
                        <a:rPr b="0" i="1" lang="en-US" sz="1200" u="none" cap="none" strike="noStrike">
                          <a:solidFill>
                            <a:srgbClr val="2B2B26"/>
                          </a:solidFill>
                          <a:latin typeface="Roboto"/>
                          <a:ea typeface="Roboto"/>
                          <a:cs typeface="Roboto"/>
                          <a:sym typeface="Roboto"/>
                        </a:rPr>
                        <a:t>Continue</a:t>
                      </a:r>
                      <a:r>
                        <a:rPr b="0" i="0" lang="en-US" sz="1200" u="none" cap="none" strike="noStrike">
                          <a:solidFill>
                            <a:srgbClr val="2B2B26"/>
                          </a:solidFill>
                          <a:latin typeface="Roboto"/>
                          <a:ea typeface="Roboto"/>
                          <a:cs typeface="Roboto"/>
                          <a:sym typeface="Roboto"/>
                        </a:rPr>
                        <a:t>) to proceed.</a:t>
                      </a:r>
                      <a:endParaRPr/>
                    </a:p>
                    <a:p>
                      <a:pPr indent="0" lvl="0" marL="0" marR="0" rtl="0" algn="l">
                        <a:lnSpc>
                          <a:spcPct val="100000"/>
                        </a:lnSpc>
                        <a:spcBef>
                          <a:spcPts val="0"/>
                        </a:spcBef>
                        <a:spcAft>
                          <a:spcPts val="0"/>
                        </a:spcAft>
                        <a:buNone/>
                      </a:pPr>
                      <a:r>
                        <a:t/>
                      </a:r>
                      <a:endParaRPr sz="1200" u="none" cap="none" strike="noStrike">
                        <a:solidFill>
                          <a:schemeClr val="dk1"/>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1026675">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alt text for images</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enable keyboard navigation</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hMerge="1"/>
              </a:tr>
            </a:tbl>
          </a:graphicData>
        </a:graphic>
      </p:graphicFrame>
      <p:graphicFrame>
        <p:nvGraphicFramePr>
          <p:cNvPr id="379" name="Google Shape;379;p19"/>
          <p:cNvGraphicFramePr/>
          <p:nvPr/>
        </p:nvGraphicFramePr>
        <p:xfrm>
          <a:off x="4087664" y="1"/>
          <a:ext cx="3000000" cy="3000000"/>
        </p:xfrm>
        <a:graphic>
          <a:graphicData uri="http://schemas.openxmlformats.org/drawingml/2006/table">
            <a:tbl>
              <a:tblPr bandRow="1" firstRow="1">
                <a:noFill/>
                <a:tableStyleId>{B0D84F8E-FDC6-4501-990F-627E87860C33}</a:tableStyleId>
              </a:tblPr>
              <a:tblGrid>
                <a:gridCol w="8112225"/>
              </a:tblGrid>
              <a:tr h="7230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Graphics and Slide Text: Simple / Plain Background,</a:t>
                      </a:r>
                      <a:r>
                        <a:rPr b="0" lang="en-US" sz="1200" u="none" cap="none" strike="noStrike">
                          <a:solidFill>
                            <a:schemeClr val="dk1"/>
                          </a:solidFill>
                          <a:latin typeface="Roboto"/>
                          <a:ea typeface="Roboto"/>
                          <a:cs typeface="Roboto"/>
                          <a:sym typeface="Roboto"/>
                        </a:rPr>
                        <a:t> ‘Support Needed’ Icon </a:t>
                      </a:r>
                      <a:endParaRPr sz="1200" u="none" cap="none" strike="noStrike">
                        <a:latin typeface="Roboto"/>
                        <a:ea typeface="Roboto"/>
                        <a:cs typeface="Roboto"/>
                        <a:sym typeface="Roboto"/>
                      </a:endParaRPr>
                    </a:p>
                  </a:txBody>
                  <a:tcPr marT="45725" marB="45725" marR="91450" marL="91450">
                    <a:solidFill>
                      <a:srgbClr val="E2ACAF"/>
                    </a:solidFill>
                  </a:tcPr>
                </a:tc>
              </a:tr>
              <a:tr h="449432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None/>
                      </a:pPr>
                      <a:r>
                        <a:t/>
                      </a:r>
                      <a:endParaRPr sz="1200" u="none" cap="none" strike="noStrike">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380" name="Google Shape;380;p19"/>
          <p:cNvGraphicFramePr/>
          <p:nvPr/>
        </p:nvGraphicFramePr>
        <p:xfrm>
          <a:off x="4079776" y="5223641"/>
          <a:ext cx="3000000" cy="3000000"/>
        </p:xfrm>
        <a:graphic>
          <a:graphicData uri="http://schemas.openxmlformats.org/drawingml/2006/table">
            <a:tbl>
              <a:tblPr bandRow="1">
                <a:solidFill>
                  <a:srgbClr val="D8F1E3"/>
                </a:solidFill>
                <a:tableStyleId>{B0D84F8E-FDC6-4501-990F-627E87860C33}</a:tableStyleId>
              </a:tblPr>
              <a:tblGrid>
                <a:gridCol w="8128000"/>
              </a:tblGrid>
              <a:tr h="500500">
                <a:tc>
                  <a:txBody>
                    <a:bodyPr/>
                    <a:lstStyle/>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Narration/Voiceover/SoundFX: </a:t>
                      </a:r>
                      <a:endParaRPr/>
                    </a:p>
                    <a:p>
                      <a:pPr indent="0" lvl="0" marL="0" marR="0" rtl="0" algn="l">
                        <a:lnSpc>
                          <a:spcPct val="100000"/>
                        </a:lnSpc>
                        <a:spcBef>
                          <a:spcPts val="0"/>
                        </a:spcBef>
                        <a:spcAft>
                          <a:spcPts val="0"/>
                        </a:spcAft>
                        <a:buNone/>
                      </a:pPr>
                      <a:r>
                        <a:t/>
                      </a:r>
                      <a:endParaRPr sz="1200" u="none" cap="none" strike="noStrike">
                        <a:solidFill>
                          <a:schemeClr val="dk1"/>
                        </a:solidFill>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381" name="Google Shape;381;p19"/>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Animation: Question and answers fade in on slide load; feedback pops in when a response is selected.</a:t>
                      </a:r>
                      <a:endParaRPr sz="1200" u="none" cap="none" strike="noStrike">
                        <a:solidFill>
                          <a:srgbClr val="DD2D18"/>
                        </a:solidFill>
                        <a:latin typeface="Roboto"/>
                        <a:ea typeface="Roboto"/>
                        <a:cs typeface="Roboto"/>
                        <a:sym typeface="Roboto"/>
                      </a:endParaRPr>
                    </a:p>
                  </a:txBody>
                  <a:tcPr marT="45725" marB="45725" marR="91450" marL="91450">
                    <a:solidFill>
                      <a:srgbClr val="CC6A6F"/>
                    </a:solidFill>
                  </a:tcPr>
                </a:tc>
              </a:tr>
            </a:tbl>
          </a:graphicData>
        </a:graphic>
      </p:graphicFrame>
      <p:pic>
        <p:nvPicPr>
          <p:cNvPr id="382" name="Google Shape;382;p19"/>
          <p:cNvPicPr preferRelativeResize="0"/>
          <p:nvPr/>
        </p:nvPicPr>
        <p:blipFill rotWithShape="1">
          <a:blip r:embed="rId3">
            <a:alphaModFix/>
          </a:blip>
          <a:srcRect b="0" l="0" r="0" t="0"/>
          <a:stretch/>
        </p:blipFill>
        <p:spPr>
          <a:xfrm>
            <a:off x="4451635" y="888128"/>
            <a:ext cx="7384281" cy="415170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
          <p:cNvSpPr/>
          <p:nvPr/>
        </p:nvSpPr>
        <p:spPr>
          <a:xfrm>
            <a:off x="5372009" y="4078606"/>
            <a:ext cx="868500" cy="333900"/>
          </a:xfrm>
          <a:prstGeom prst="roundRect">
            <a:avLst>
              <a:gd fmla="val 16667" name="adj"/>
            </a:avLst>
          </a:prstGeom>
          <a:solidFill>
            <a:srgbClr val="CC6A6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2F2F2"/>
                </a:solidFill>
                <a:latin typeface="Calibri"/>
                <a:ea typeface="Calibri"/>
                <a:cs typeface="Calibri"/>
                <a:sym typeface="Calibri"/>
              </a:rPr>
              <a:t>Button</a:t>
            </a:r>
            <a:endParaRPr b="0" i="0" sz="1400" u="none" cap="none" strike="noStrike">
              <a:solidFill>
                <a:srgbClr val="F2F2F2"/>
              </a:solidFill>
              <a:latin typeface="Arial"/>
              <a:ea typeface="Arial"/>
              <a:cs typeface="Arial"/>
              <a:sym typeface="Arial"/>
            </a:endParaRPr>
          </a:p>
        </p:txBody>
      </p:sp>
      <p:sp>
        <p:nvSpPr>
          <p:cNvPr id="160" name="Google Shape;160;p2"/>
          <p:cNvSpPr/>
          <p:nvPr/>
        </p:nvSpPr>
        <p:spPr>
          <a:xfrm>
            <a:off x="6711435" y="4078606"/>
            <a:ext cx="868500" cy="333900"/>
          </a:xfrm>
          <a:prstGeom prst="roundRect">
            <a:avLst>
              <a:gd fmla="val 16667" name="adj"/>
            </a:avLst>
          </a:prstGeom>
          <a:solidFill>
            <a:srgbClr val="E2ACA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Button</a:t>
            </a:r>
            <a:endParaRPr b="0" i="0" sz="1400" u="none" cap="none" strike="noStrike">
              <a:solidFill>
                <a:schemeClr val="lt1"/>
              </a:solidFill>
              <a:latin typeface="Arial"/>
              <a:ea typeface="Arial"/>
              <a:cs typeface="Arial"/>
              <a:sym typeface="Arial"/>
            </a:endParaRPr>
          </a:p>
        </p:txBody>
      </p:sp>
      <p:sp>
        <p:nvSpPr>
          <p:cNvPr id="161" name="Google Shape;161;p2"/>
          <p:cNvSpPr txBox="1"/>
          <p:nvPr/>
        </p:nvSpPr>
        <p:spPr>
          <a:xfrm>
            <a:off x="187909" y="501425"/>
            <a:ext cx="6850454"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600" u="none" cap="none" strike="noStrike">
                <a:solidFill>
                  <a:schemeClr val="dk1"/>
                </a:solidFill>
                <a:latin typeface="Lexend"/>
                <a:ea typeface="Lexend"/>
                <a:cs typeface="Lexend"/>
                <a:sym typeface="Lexend"/>
              </a:rPr>
              <a:t>JGHS Classroom Engagement (</a:t>
            </a:r>
            <a:r>
              <a:rPr b="0" i="0" lang="en-US" sz="1600" u="none" cap="none" strike="noStrike">
                <a:solidFill>
                  <a:srgbClr val="262626"/>
                </a:solidFill>
                <a:latin typeface="Lexend"/>
                <a:ea typeface="Lexend"/>
                <a:cs typeface="Lexend"/>
                <a:sym typeface="Lexend"/>
              </a:rPr>
              <a:t>Lexend, 16, Normal)</a:t>
            </a:r>
            <a:endParaRPr b="0" i="0" sz="1600" u="none" cap="none" strike="noStrike">
              <a:solidFill>
                <a:srgbClr val="000000"/>
              </a:solidFill>
              <a:latin typeface="Lexend"/>
              <a:ea typeface="Lexend"/>
              <a:cs typeface="Lexend"/>
              <a:sym typeface="Lexend"/>
            </a:endParaRPr>
          </a:p>
        </p:txBody>
      </p:sp>
      <p:sp>
        <p:nvSpPr>
          <p:cNvPr id="162" name="Google Shape;162;p2"/>
          <p:cNvSpPr txBox="1"/>
          <p:nvPr/>
        </p:nvSpPr>
        <p:spPr>
          <a:xfrm>
            <a:off x="187909" y="912565"/>
            <a:ext cx="44013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400" u="none" cap="none" strike="noStrike">
                <a:solidFill>
                  <a:srgbClr val="CC6A6F"/>
                </a:solidFill>
                <a:latin typeface="Roboto"/>
                <a:ea typeface="Roboto"/>
                <a:cs typeface="Roboto"/>
                <a:sym typeface="Roboto"/>
              </a:rPr>
              <a:t>This is the sub-heading (Roboto, 14, Normal)</a:t>
            </a:r>
            <a:endParaRPr b="0" i="0" sz="1400" u="none" cap="none" strike="noStrike">
              <a:solidFill>
                <a:srgbClr val="CC6A6F"/>
              </a:solidFill>
              <a:latin typeface="Roboto"/>
              <a:ea typeface="Roboto"/>
              <a:cs typeface="Roboto"/>
              <a:sym typeface="Roboto"/>
            </a:endParaRPr>
          </a:p>
        </p:txBody>
      </p:sp>
      <p:sp>
        <p:nvSpPr>
          <p:cNvPr id="163" name="Google Shape;163;p2"/>
          <p:cNvSpPr txBox="1"/>
          <p:nvPr/>
        </p:nvSpPr>
        <p:spPr>
          <a:xfrm>
            <a:off x="202048" y="1317636"/>
            <a:ext cx="4721400" cy="276097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262626"/>
                </a:solidFill>
                <a:latin typeface="Roboto"/>
                <a:ea typeface="Roboto"/>
                <a:cs typeface="Roboto"/>
                <a:sym typeface="Roboto"/>
              </a:rPr>
              <a:t>Here is some paragraph text (Typeface, Size, Style).</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62626"/>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boto"/>
                <a:ea typeface="Roboto"/>
                <a:cs typeface="Roboto"/>
                <a:sym typeface="Roboto"/>
              </a:rPr>
              <a:t>Lorem Ipsum text. This one is cupcake ipsum. Dessert caramels marshmallow fruitcake cookie jujubes chupa chups. Chocolate cake sesame snaps chupa chups macaroon donut sugar plum cake soufflé. Powder jelly wafer soufflé bonbon chocolate. Cookie cake cake macaroon. </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26262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262626"/>
                </a:solidFill>
                <a:latin typeface="Roboto"/>
                <a:ea typeface="Roboto"/>
                <a:cs typeface="Roboto"/>
                <a:sym typeface="Roboto"/>
              </a:rPr>
              <a:t>Also use this for:</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262626"/>
                </a:solidFill>
                <a:latin typeface="Roboto"/>
                <a:ea typeface="Roboto"/>
                <a:cs typeface="Roboto"/>
                <a:sym typeface="Roboto"/>
              </a:rPr>
              <a:t>Callouts (Bold)</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262626"/>
                </a:solidFill>
                <a:latin typeface="Roboto"/>
                <a:ea typeface="Roboto"/>
                <a:cs typeface="Roboto"/>
                <a:sym typeface="Roboto"/>
              </a:rPr>
              <a:t>Button Text</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262626"/>
                </a:solidFill>
                <a:latin typeface="Roboto"/>
                <a:ea typeface="Roboto"/>
                <a:cs typeface="Roboto"/>
                <a:sym typeface="Roboto"/>
              </a:rPr>
              <a:t>Speech bubbles</a:t>
            </a:r>
            <a:endParaRPr b="0" i="0" sz="1100" u="none" cap="none" strike="noStrike">
              <a:solidFill>
                <a:srgbClr val="262626"/>
              </a:solidFill>
              <a:latin typeface="Roboto"/>
              <a:ea typeface="Roboto"/>
              <a:cs typeface="Roboto"/>
              <a:sym typeface="Roboto"/>
            </a:endParaRPr>
          </a:p>
        </p:txBody>
      </p:sp>
      <p:sp>
        <p:nvSpPr>
          <p:cNvPr id="164" name="Google Shape;164;p2"/>
          <p:cNvSpPr txBox="1"/>
          <p:nvPr/>
        </p:nvSpPr>
        <p:spPr>
          <a:xfrm>
            <a:off x="202048" y="4148356"/>
            <a:ext cx="3502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Color Palette</a:t>
            </a:r>
            <a:endParaRPr b="0" i="0" sz="1400" u="none" cap="none" strike="noStrike">
              <a:solidFill>
                <a:srgbClr val="000000"/>
              </a:solidFill>
              <a:latin typeface="Arial"/>
              <a:ea typeface="Arial"/>
              <a:cs typeface="Arial"/>
              <a:sym typeface="Arial"/>
            </a:endParaRPr>
          </a:p>
        </p:txBody>
      </p:sp>
      <p:sp>
        <p:nvSpPr>
          <p:cNvPr id="165" name="Google Shape;165;p2"/>
          <p:cNvSpPr/>
          <p:nvPr/>
        </p:nvSpPr>
        <p:spPr>
          <a:xfrm>
            <a:off x="260667" y="4764325"/>
            <a:ext cx="815100" cy="757500"/>
          </a:xfrm>
          <a:prstGeom prst="roundRect">
            <a:avLst>
              <a:gd fmla="val 16667" name="adj"/>
            </a:avLst>
          </a:prstGeom>
          <a:solidFill>
            <a:srgbClr val="1C1C1C"/>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p2"/>
          <p:cNvSpPr/>
          <p:nvPr/>
        </p:nvSpPr>
        <p:spPr>
          <a:xfrm>
            <a:off x="1298892" y="4764325"/>
            <a:ext cx="815100" cy="757500"/>
          </a:xfrm>
          <a:prstGeom prst="roundRect">
            <a:avLst>
              <a:gd fmla="val 16667" name="adj"/>
            </a:avLst>
          </a:prstGeom>
          <a:solidFill>
            <a:srgbClr val="CC6A6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2"/>
          <p:cNvSpPr/>
          <p:nvPr/>
        </p:nvSpPr>
        <p:spPr>
          <a:xfrm>
            <a:off x="3375342" y="4764325"/>
            <a:ext cx="815100" cy="757500"/>
          </a:xfrm>
          <a:prstGeom prst="roundRect">
            <a:avLst>
              <a:gd fmla="val 16667" name="adj"/>
            </a:avLst>
          </a:prstGeom>
          <a:solidFill>
            <a:srgbClr val="F2F2F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p2"/>
          <p:cNvSpPr/>
          <p:nvPr/>
        </p:nvSpPr>
        <p:spPr>
          <a:xfrm>
            <a:off x="2337117" y="4750249"/>
            <a:ext cx="815100" cy="757500"/>
          </a:xfrm>
          <a:prstGeom prst="roundRect">
            <a:avLst>
              <a:gd fmla="val 16667" name="adj"/>
            </a:avLst>
          </a:prstGeom>
          <a:solidFill>
            <a:srgbClr val="E2ACA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p2"/>
          <p:cNvSpPr txBox="1"/>
          <p:nvPr/>
        </p:nvSpPr>
        <p:spPr>
          <a:xfrm>
            <a:off x="5780506" y="199257"/>
            <a:ext cx="5942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Icons</a:t>
            </a:r>
            <a:endParaRPr b="0" i="0" sz="1400" u="none" cap="none" strike="noStrike">
              <a:solidFill>
                <a:srgbClr val="000000"/>
              </a:solidFill>
              <a:latin typeface="Arial"/>
              <a:ea typeface="Arial"/>
              <a:cs typeface="Arial"/>
              <a:sym typeface="Arial"/>
            </a:endParaRPr>
          </a:p>
        </p:txBody>
      </p:sp>
      <p:sp>
        <p:nvSpPr>
          <p:cNvPr id="170" name="Google Shape;170;p2"/>
          <p:cNvSpPr txBox="1"/>
          <p:nvPr/>
        </p:nvSpPr>
        <p:spPr>
          <a:xfrm>
            <a:off x="5075182" y="3150353"/>
            <a:ext cx="2444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2400" u="none" cap="none" strike="noStrike">
                <a:solidFill>
                  <a:schemeClr val="dk1"/>
                </a:solidFill>
                <a:latin typeface="Calibri"/>
                <a:ea typeface="Calibri"/>
                <a:cs typeface="Calibri"/>
                <a:sym typeface="Calibri"/>
              </a:rPr>
              <a:t>Button Set </a:t>
            </a:r>
            <a:endParaRPr b="0" i="0" sz="1800" u="none" cap="none" strike="noStrike">
              <a:solidFill>
                <a:srgbClr val="000000"/>
              </a:solidFill>
              <a:latin typeface="Arial"/>
              <a:ea typeface="Arial"/>
              <a:cs typeface="Arial"/>
              <a:sym typeface="Arial"/>
            </a:endParaRPr>
          </a:p>
        </p:txBody>
      </p:sp>
      <p:sp>
        <p:nvSpPr>
          <p:cNvPr id="171" name="Google Shape;171;p2"/>
          <p:cNvSpPr txBox="1"/>
          <p:nvPr/>
        </p:nvSpPr>
        <p:spPr>
          <a:xfrm>
            <a:off x="5191265" y="3704062"/>
            <a:ext cx="1419456" cy="3841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dk1"/>
                </a:solidFill>
                <a:latin typeface="Calibri"/>
                <a:ea typeface="Calibri"/>
                <a:cs typeface="Calibri"/>
                <a:sym typeface="Calibri"/>
              </a:rPr>
              <a:t>Normal State</a:t>
            </a:r>
            <a:endParaRPr b="0" i="0" sz="1600" u="none" cap="none" strike="noStrike">
              <a:solidFill>
                <a:srgbClr val="000000"/>
              </a:solidFill>
              <a:latin typeface="Arial"/>
              <a:ea typeface="Arial"/>
              <a:cs typeface="Arial"/>
              <a:sym typeface="Arial"/>
            </a:endParaRPr>
          </a:p>
        </p:txBody>
      </p:sp>
      <p:sp>
        <p:nvSpPr>
          <p:cNvPr id="172" name="Google Shape;172;p2"/>
          <p:cNvSpPr txBox="1"/>
          <p:nvPr/>
        </p:nvSpPr>
        <p:spPr>
          <a:xfrm>
            <a:off x="6610721" y="3738413"/>
            <a:ext cx="1358698"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600" u="none" cap="none" strike="noStrike">
                <a:solidFill>
                  <a:schemeClr val="dk1"/>
                </a:solidFill>
                <a:latin typeface="Calibri"/>
                <a:ea typeface="Calibri"/>
                <a:cs typeface="Calibri"/>
                <a:sym typeface="Calibri"/>
              </a:rPr>
              <a:t>Hover</a:t>
            </a:r>
            <a:r>
              <a:rPr b="0" i="0" lang="en-US" sz="1400" u="none" cap="none" strike="noStrike">
                <a:solidFill>
                  <a:schemeClr val="dk1"/>
                </a:solidFill>
                <a:latin typeface="Calibri"/>
                <a:ea typeface="Calibri"/>
                <a:cs typeface="Calibri"/>
                <a:sym typeface="Calibri"/>
              </a:rPr>
              <a:t> State</a:t>
            </a:r>
            <a:endParaRPr b="0" i="0" sz="1400" u="none" cap="none" strike="noStrike">
              <a:solidFill>
                <a:srgbClr val="000000"/>
              </a:solidFill>
              <a:latin typeface="Arial"/>
              <a:ea typeface="Arial"/>
              <a:cs typeface="Arial"/>
              <a:sym typeface="Arial"/>
            </a:endParaRPr>
          </a:p>
        </p:txBody>
      </p:sp>
      <p:sp>
        <p:nvSpPr>
          <p:cNvPr id="173" name="Google Shape;173;p2"/>
          <p:cNvSpPr/>
          <p:nvPr/>
        </p:nvSpPr>
        <p:spPr>
          <a:xfrm>
            <a:off x="5372009" y="4969780"/>
            <a:ext cx="868500" cy="333900"/>
          </a:xfrm>
          <a:prstGeom prst="roundRect">
            <a:avLst>
              <a:gd fmla="val 16667" name="adj"/>
            </a:avLst>
          </a:prstGeom>
          <a:solidFill>
            <a:srgbClr val="F2F2F2"/>
          </a:solidFill>
          <a:ln cap="flat" cmpd="sng" w="12700">
            <a:solidFill>
              <a:srgbClr val="CC6A6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Button</a:t>
            </a:r>
            <a:endParaRPr b="0" i="0" sz="1400" u="none" cap="none" strike="noStrike">
              <a:solidFill>
                <a:srgbClr val="000000"/>
              </a:solidFill>
              <a:latin typeface="Arial"/>
              <a:ea typeface="Arial"/>
              <a:cs typeface="Arial"/>
              <a:sym typeface="Arial"/>
            </a:endParaRPr>
          </a:p>
        </p:txBody>
      </p:sp>
      <p:sp>
        <p:nvSpPr>
          <p:cNvPr id="174" name="Google Shape;174;p2"/>
          <p:cNvSpPr/>
          <p:nvPr/>
        </p:nvSpPr>
        <p:spPr>
          <a:xfrm>
            <a:off x="6711435" y="4969780"/>
            <a:ext cx="868500" cy="333900"/>
          </a:xfrm>
          <a:prstGeom prst="roundRect">
            <a:avLst>
              <a:gd fmla="val 16667" name="adj"/>
            </a:avLst>
          </a:prstGeom>
          <a:solidFill>
            <a:srgbClr val="CC6A6F"/>
          </a:solidFill>
          <a:ln cap="flat" cmpd="sng" w="12700">
            <a:solidFill>
              <a:srgbClr val="CC6A6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2F2F2"/>
                </a:solidFill>
                <a:latin typeface="Calibri"/>
                <a:ea typeface="Calibri"/>
                <a:cs typeface="Calibri"/>
                <a:sym typeface="Calibri"/>
              </a:rPr>
              <a:t>Button</a:t>
            </a:r>
            <a:endParaRPr b="0" i="0" sz="1400" u="none" cap="none" strike="noStrike">
              <a:solidFill>
                <a:srgbClr val="F2F2F2"/>
              </a:solidFill>
              <a:latin typeface="Arial"/>
              <a:ea typeface="Arial"/>
              <a:cs typeface="Arial"/>
              <a:sym typeface="Arial"/>
            </a:endParaRPr>
          </a:p>
        </p:txBody>
      </p:sp>
      <p:sp>
        <p:nvSpPr>
          <p:cNvPr id="175" name="Google Shape;175;p2"/>
          <p:cNvSpPr txBox="1"/>
          <p:nvPr/>
        </p:nvSpPr>
        <p:spPr>
          <a:xfrm>
            <a:off x="5284919" y="4604150"/>
            <a:ext cx="12000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Visited State</a:t>
            </a:r>
            <a:endParaRPr b="0" i="0" sz="1400" u="none" cap="none" strike="noStrike">
              <a:solidFill>
                <a:srgbClr val="000000"/>
              </a:solidFill>
              <a:latin typeface="Arial"/>
              <a:ea typeface="Arial"/>
              <a:cs typeface="Arial"/>
              <a:sym typeface="Arial"/>
            </a:endParaRPr>
          </a:p>
        </p:txBody>
      </p:sp>
      <p:sp>
        <p:nvSpPr>
          <p:cNvPr id="176" name="Google Shape;176;p2"/>
          <p:cNvSpPr txBox="1"/>
          <p:nvPr/>
        </p:nvSpPr>
        <p:spPr>
          <a:xfrm>
            <a:off x="6624345" y="4604150"/>
            <a:ext cx="10662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Down State</a:t>
            </a:r>
            <a:endParaRPr b="0" i="0" sz="1400" u="none" cap="none" strike="noStrike">
              <a:solidFill>
                <a:srgbClr val="000000"/>
              </a:solidFill>
              <a:latin typeface="Arial"/>
              <a:ea typeface="Arial"/>
              <a:cs typeface="Arial"/>
              <a:sym typeface="Arial"/>
            </a:endParaRPr>
          </a:p>
        </p:txBody>
      </p:sp>
      <p:sp>
        <p:nvSpPr>
          <p:cNvPr id="177" name="Google Shape;177;p2"/>
          <p:cNvSpPr txBox="1"/>
          <p:nvPr/>
        </p:nvSpPr>
        <p:spPr>
          <a:xfrm>
            <a:off x="8300390" y="4581589"/>
            <a:ext cx="3495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Callouts</a:t>
            </a:r>
            <a:endParaRPr b="0" i="0" sz="1400" u="none" cap="none" strike="noStrike">
              <a:solidFill>
                <a:srgbClr val="000000"/>
              </a:solidFill>
              <a:latin typeface="Arial"/>
              <a:ea typeface="Arial"/>
              <a:cs typeface="Arial"/>
              <a:sym typeface="Arial"/>
            </a:endParaRPr>
          </a:p>
        </p:txBody>
      </p:sp>
      <p:sp>
        <p:nvSpPr>
          <p:cNvPr id="178" name="Google Shape;178;p2"/>
          <p:cNvSpPr txBox="1"/>
          <p:nvPr/>
        </p:nvSpPr>
        <p:spPr>
          <a:xfrm>
            <a:off x="10379302" y="2277906"/>
            <a:ext cx="1536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Logo</a:t>
            </a:r>
            <a:endParaRPr b="0" i="0" sz="1400" u="none" cap="none" strike="noStrike">
              <a:solidFill>
                <a:srgbClr val="000000"/>
              </a:solidFill>
              <a:latin typeface="Arial"/>
              <a:ea typeface="Arial"/>
              <a:cs typeface="Arial"/>
              <a:sym typeface="Arial"/>
            </a:endParaRPr>
          </a:p>
        </p:txBody>
      </p:sp>
      <p:sp>
        <p:nvSpPr>
          <p:cNvPr id="179" name="Google Shape;179;p2"/>
          <p:cNvSpPr txBox="1"/>
          <p:nvPr/>
        </p:nvSpPr>
        <p:spPr>
          <a:xfrm>
            <a:off x="187909" y="5691425"/>
            <a:ext cx="3988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Tip Box / Text Entry Box</a:t>
            </a:r>
            <a:endParaRPr b="0" i="0" sz="1400" u="none" cap="none" strike="noStrike">
              <a:solidFill>
                <a:srgbClr val="000000"/>
              </a:solidFill>
              <a:latin typeface="Arial"/>
              <a:ea typeface="Arial"/>
              <a:cs typeface="Arial"/>
              <a:sym typeface="Arial"/>
            </a:endParaRPr>
          </a:p>
        </p:txBody>
      </p:sp>
      <p:sp>
        <p:nvSpPr>
          <p:cNvPr id="180" name="Google Shape;180;p2"/>
          <p:cNvSpPr/>
          <p:nvPr/>
        </p:nvSpPr>
        <p:spPr>
          <a:xfrm>
            <a:off x="303418" y="6120880"/>
            <a:ext cx="3929700" cy="457200"/>
          </a:xfrm>
          <a:prstGeom prst="rect">
            <a:avLst/>
          </a:prstGeom>
          <a:solidFill>
            <a:srgbClr val="F5E3E4"/>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81" name="Google Shape;181;p2"/>
          <p:cNvCxnSpPr/>
          <p:nvPr/>
        </p:nvCxnSpPr>
        <p:spPr>
          <a:xfrm>
            <a:off x="0" y="4088200"/>
            <a:ext cx="3616500" cy="0"/>
          </a:xfrm>
          <a:prstGeom prst="straightConnector1">
            <a:avLst/>
          </a:prstGeom>
          <a:noFill/>
          <a:ln cap="flat" cmpd="sng" w="9525">
            <a:solidFill>
              <a:srgbClr val="7F7F7F"/>
            </a:solidFill>
            <a:prstDash val="solid"/>
            <a:miter lim="800000"/>
            <a:headEnd len="sm" w="sm" type="none"/>
            <a:tailEnd len="sm" w="sm" type="none"/>
          </a:ln>
        </p:spPr>
      </p:cxnSp>
      <p:sp>
        <p:nvSpPr>
          <p:cNvPr id="182" name="Google Shape;182;p2"/>
          <p:cNvSpPr/>
          <p:nvPr/>
        </p:nvSpPr>
        <p:spPr>
          <a:xfrm>
            <a:off x="3616642" y="4046213"/>
            <a:ext cx="73800" cy="73800"/>
          </a:xfrm>
          <a:prstGeom prst="ellipse">
            <a:avLst/>
          </a:prstGeom>
          <a:solidFill>
            <a:srgbClr val="7F7F7F"/>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83" name="Google Shape;183;p2"/>
          <p:cNvCxnSpPr/>
          <p:nvPr/>
        </p:nvCxnSpPr>
        <p:spPr>
          <a:xfrm>
            <a:off x="5448676" y="85349"/>
            <a:ext cx="24600" cy="1752600"/>
          </a:xfrm>
          <a:prstGeom prst="straightConnector1">
            <a:avLst/>
          </a:prstGeom>
          <a:noFill/>
          <a:ln cap="flat" cmpd="sng" w="9525">
            <a:solidFill>
              <a:srgbClr val="7F7F7F"/>
            </a:solidFill>
            <a:prstDash val="solid"/>
            <a:miter lim="800000"/>
            <a:headEnd len="sm" w="sm" type="none"/>
            <a:tailEnd len="sm" w="sm" type="none"/>
          </a:ln>
        </p:spPr>
      </p:cxnSp>
      <p:sp>
        <p:nvSpPr>
          <p:cNvPr id="184" name="Google Shape;184;p2"/>
          <p:cNvSpPr/>
          <p:nvPr/>
        </p:nvSpPr>
        <p:spPr>
          <a:xfrm>
            <a:off x="5441847" y="1801088"/>
            <a:ext cx="73800" cy="73800"/>
          </a:xfrm>
          <a:prstGeom prst="ellipse">
            <a:avLst/>
          </a:prstGeom>
          <a:solidFill>
            <a:srgbClr val="7F7F7F"/>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85" name="Google Shape;185;p2"/>
          <p:cNvCxnSpPr/>
          <p:nvPr/>
        </p:nvCxnSpPr>
        <p:spPr>
          <a:xfrm>
            <a:off x="8033873" y="2270463"/>
            <a:ext cx="4293900" cy="0"/>
          </a:xfrm>
          <a:prstGeom prst="straightConnector1">
            <a:avLst/>
          </a:prstGeom>
          <a:noFill/>
          <a:ln cap="flat" cmpd="sng" w="9525">
            <a:solidFill>
              <a:srgbClr val="7F7F7F"/>
            </a:solidFill>
            <a:prstDash val="solid"/>
            <a:miter lim="800000"/>
            <a:headEnd len="sm" w="sm" type="none"/>
            <a:tailEnd len="sm" w="sm" type="none"/>
          </a:ln>
        </p:spPr>
      </p:cxnSp>
      <p:cxnSp>
        <p:nvCxnSpPr>
          <p:cNvPr id="186" name="Google Shape;186;p2"/>
          <p:cNvCxnSpPr/>
          <p:nvPr/>
        </p:nvCxnSpPr>
        <p:spPr>
          <a:xfrm rot="10800000">
            <a:off x="8078539" y="3483274"/>
            <a:ext cx="7200" cy="3501000"/>
          </a:xfrm>
          <a:prstGeom prst="straightConnector1">
            <a:avLst/>
          </a:prstGeom>
          <a:noFill/>
          <a:ln cap="flat" cmpd="sng" w="9525">
            <a:solidFill>
              <a:srgbClr val="7F7F7F"/>
            </a:solidFill>
            <a:prstDash val="solid"/>
            <a:miter lim="800000"/>
            <a:headEnd len="sm" w="sm" type="none"/>
            <a:tailEnd len="sm" w="sm" type="none"/>
          </a:ln>
        </p:spPr>
      </p:cxnSp>
      <p:sp>
        <p:nvSpPr>
          <p:cNvPr id="187" name="Google Shape;187;p2"/>
          <p:cNvSpPr/>
          <p:nvPr/>
        </p:nvSpPr>
        <p:spPr>
          <a:xfrm>
            <a:off x="8041592" y="3414497"/>
            <a:ext cx="73800" cy="73800"/>
          </a:xfrm>
          <a:prstGeom prst="ellipse">
            <a:avLst/>
          </a:prstGeom>
          <a:solidFill>
            <a:srgbClr val="7F7F7F"/>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88" name="Google Shape;188;p2"/>
          <p:cNvCxnSpPr/>
          <p:nvPr/>
        </p:nvCxnSpPr>
        <p:spPr>
          <a:xfrm>
            <a:off x="10263872" y="2261253"/>
            <a:ext cx="0" cy="1278900"/>
          </a:xfrm>
          <a:prstGeom prst="straightConnector1">
            <a:avLst/>
          </a:prstGeom>
          <a:noFill/>
          <a:ln cap="flat" cmpd="sng" w="9525">
            <a:solidFill>
              <a:srgbClr val="7F7F7F"/>
            </a:solidFill>
            <a:prstDash val="solid"/>
            <a:miter lim="800000"/>
            <a:headEnd len="sm" w="sm" type="none"/>
            <a:tailEnd len="sm" w="sm" type="none"/>
          </a:ln>
        </p:spPr>
      </p:cxnSp>
      <p:sp>
        <p:nvSpPr>
          <p:cNvPr id="189" name="Google Shape;189;p2"/>
          <p:cNvSpPr/>
          <p:nvPr/>
        </p:nvSpPr>
        <p:spPr>
          <a:xfrm>
            <a:off x="10230565" y="3482753"/>
            <a:ext cx="73800" cy="73800"/>
          </a:xfrm>
          <a:prstGeom prst="ellipse">
            <a:avLst/>
          </a:prstGeom>
          <a:solidFill>
            <a:srgbClr val="7F7F7F"/>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90" name="Google Shape;190;p2"/>
          <p:cNvCxnSpPr/>
          <p:nvPr/>
        </p:nvCxnSpPr>
        <p:spPr>
          <a:xfrm>
            <a:off x="9683246" y="4501293"/>
            <a:ext cx="2664900" cy="0"/>
          </a:xfrm>
          <a:prstGeom prst="straightConnector1">
            <a:avLst/>
          </a:prstGeom>
          <a:noFill/>
          <a:ln cap="flat" cmpd="sng" w="9525">
            <a:solidFill>
              <a:srgbClr val="7F7F7F"/>
            </a:solidFill>
            <a:prstDash val="solid"/>
            <a:miter lim="800000"/>
            <a:headEnd len="sm" w="sm" type="none"/>
            <a:tailEnd len="sm" w="sm" type="none"/>
          </a:ln>
        </p:spPr>
      </p:cxnSp>
      <p:sp>
        <p:nvSpPr>
          <p:cNvPr id="191" name="Google Shape;191;p2"/>
          <p:cNvSpPr/>
          <p:nvPr/>
        </p:nvSpPr>
        <p:spPr>
          <a:xfrm>
            <a:off x="9692982" y="4464432"/>
            <a:ext cx="73800" cy="73800"/>
          </a:xfrm>
          <a:prstGeom prst="ellipse">
            <a:avLst/>
          </a:prstGeom>
          <a:solidFill>
            <a:srgbClr val="7F7F7F"/>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2" name="Google Shape;192;p2"/>
          <p:cNvPicPr preferRelativeResize="0"/>
          <p:nvPr/>
        </p:nvPicPr>
        <p:blipFill rotWithShape="1">
          <a:blip r:embed="rId3">
            <a:alphaModFix/>
          </a:blip>
          <a:srcRect b="0" l="0" r="0" t="6861"/>
          <a:stretch/>
        </p:blipFill>
        <p:spPr>
          <a:xfrm>
            <a:off x="10480081" y="2630905"/>
            <a:ext cx="1428571" cy="1330551"/>
          </a:xfrm>
          <a:prstGeom prst="rect">
            <a:avLst/>
          </a:prstGeom>
          <a:noFill/>
          <a:ln>
            <a:noFill/>
          </a:ln>
        </p:spPr>
      </p:pic>
      <p:sp>
        <p:nvSpPr>
          <p:cNvPr id="193" name="Google Shape;193;p2"/>
          <p:cNvSpPr txBox="1"/>
          <p:nvPr/>
        </p:nvSpPr>
        <p:spPr>
          <a:xfrm>
            <a:off x="58723" y="116962"/>
            <a:ext cx="5342643" cy="318092"/>
          </a:xfrm>
          <a:prstGeom prst="rect">
            <a:avLst/>
          </a:prstGeom>
          <a:solidFill>
            <a:srgbClr val="CC6A6F"/>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600" u="none" cap="none" strike="noStrike">
                <a:solidFill>
                  <a:schemeClr val="dk1"/>
                </a:solidFill>
                <a:latin typeface="Lexend"/>
                <a:ea typeface="Lexend"/>
                <a:cs typeface="Lexend"/>
                <a:sym typeface="Lexend"/>
              </a:rPr>
              <a:t>JGHS P.D – Style Guide </a:t>
            </a:r>
            <a:endParaRPr b="0" i="0" sz="1600" u="none" cap="none" strike="noStrike">
              <a:solidFill>
                <a:srgbClr val="000000"/>
              </a:solidFill>
              <a:latin typeface="Lexend"/>
              <a:ea typeface="Lexend"/>
              <a:cs typeface="Lexend"/>
              <a:sym typeface="Lexend"/>
            </a:endParaRPr>
          </a:p>
        </p:txBody>
      </p:sp>
      <p:pic>
        <p:nvPicPr>
          <p:cNvPr id="194" name="Google Shape;194;p2"/>
          <p:cNvPicPr preferRelativeResize="0"/>
          <p:nvPr/>
        </p:nvPicPr>
        <p:blipFill rotWithShape="1">
          <a:blip r:embed="rId4">
            <a:alphaModFix/>
          </a:blip>
          <a:srcRect b="51504" l="0" r="68416" t="0"/>
          <a:stretch/>
        </p:blipFill>
        <p:spPr>
          <a:xfrm>
            <a:off x="6685028" y="208104"/>
            <a:ext cx="1013901" cy="875699"/>
          </a:xfrm>
          <a:prstGeom prst="rect">
            <a:avLst/>
          </a:prstGeom>
          <a:noFill/>
          <a:ln>
            <a:noFill/>
          </a:ln>
        </p:spPr>
      </p:pic>
      <p:pic>
        <p:nvPicPr>
          <p:cNvPr id="195" name="Google Shape;195;p2"/>
          <p:cNvPicPr preferRelativeResize="0"/>
          <p:nvPr/>
        </p:nvPicPr>
        <p:blipFill rotWithShape="1">
          <a:blip r:embed="rId4">
            <a:alphaModFix/>
          </a:blip>
          <a:srcRect b="51504" l="29984" r="38432" t="0"/>
          <a:stretch/>
        </p:blipFill>
        <p:spPr>
          <a:xfrm>
            <a:off x="7928329" y="215727"/>
            <a:ext cx="1013901" cy="875699"/>
          </a:xfrm>
          <a:prstGeom prst="rect">
            <a:avLst/>
          </a:prstGeom>
          <a:noFill/>
          <a:ln>
            <a:noFill/>
          </a:ln>
        </p:spPr>
      </p:pic>
      <p:pic>
        <p:nvPicPr>
          <p:cNvPr id="196" name="Google Shape;196;p2"/>
          <p:cNvPicPr preferRelativeResize="0"/>
          <p:nvPr/>
        </p:nvPicPr>
        <p:blipFill rotWithShape="1">
          <a:blip r:embed="rId4">
            <a:alphaModFix/>
          </a:blip>
          <a:srcRect b="55057" l="66963" r="1452" t="-3554"/>
          <a:stretch/>
        </p:blipFill>
        <p:spPr>
          <a:xfrm>
            <a:off x="9159280" y="129775"/>
            <a:ext cx="1104592" cy="954028"/>
          </a:xfrm>
          <a:prstGeom prst="rect">
            <a:avLst/>
          </a:prstGeom>
          <a:noFill/>
          <a:ln>
            <a:noFill/>
          </a:ln>
        </p:spPr>
      </p:pic>
      <p:pic>
        <p:nvPicPr>
          <p:cNvPr id="197" name="Google Shape;197;p2"/>
          <p:cNvPicPr preferRelativeResize="0"/>
          <p:nvPr/>
        </p:nvPicPr>
        <p:blipFill rotWithShape="1">
          <a:blip r:embed="rId4">
            <a:alphaModFix/>
          </a:blip>
          <a:srcRect b="2640" l="44975" r="27846" t="48863"/>
          <a:stretch/>
        </p:blipFill>
        <p:spPr>
          <a:xfrm>
            <a:off x="6030856" y="1287129"/>
            <a:ext cx="872490" cy="875699"/>
          </a:xfrm>
          <a:prstGeom prst="rect">
            <a:avLst/>
          </a:prstGeom>
          <a:noFill/>
          <a:ln>
            <a:noFill/>
          </a:ln>
        </p:spPr>
      </p:pic>
      <p:pic>
        <p:nvPicPr>
          <p:cNvPr id="198" name="Google Shape;198;p2"/>
          <p:cNvPicPr preferRelativeResize="0"/>
          <p:nvPr/>
        </p:nvPicPr>
        <p:blipFill rotWithShape="1">
          <a:blip r:embed="rId4">
            <a:alphaModFix/>
          </a:blip>
          <a:srcRect b="2640" l="-999" r="69415" t="48863"/>
          <a:stretch/>
        </p:blipFill>
        <p:spPr>
          <a:xfrm>
            <a:off x="10199302" y="85349"/>
            <a:ext cx="1185631" cy="1024021"/>
          </a:xfrm>
          <a:prstGeom prst="rect">
            <a:avLst/>
          </a:prstGeom>
          <a:noFill/>
          <a:ln>
            <a:noFill/>
          </a:ln>
        </p:spPr>
      </p:pic>
      <p:pic>
        <p:nvPicPr>
          <p:cNvPr id="199" name="Google Shape;199;p2"/>
          <p:cNvPicPr preferRelativeResize="0"/>
          <p:nvPr/>
        </p:nvPicPr>
        <p:blipFill rotWithShape="1">
          <a:blip r:embed="rId4">
            <a:alphaModFix/>
          </a:blip>
          <a:srcRect b="6195" l="27852" r="52158" t="45309"/>
          <a:stretch/>
        </p:blipFill>
        <p:spPr>
          <a:xfrm>
            <a:off x="11293528" y="-17411"/>
            <a:ext cx="858756" cy="1171935"/>
          </a:xfrm>
          <a:prstGeom prst="rect">
            <a:avLst/>
          </a:prstGeom>
          <a:noFill/>
          <a:ln>
            <a:noFill/>
          </a:ln>
        </p:spPr>
      </p:pic>
      <p:pic>
        <p:nvPicPr>
          <p:cNvPr id="200" name="Google Shape;200;p2"/>
          <p:cNvPicPr preferRelativeResize="0"/>
          <p:nvPr/>
        </p:nvPicPr>
        <p:blipFill rotWithShape="1">
          <a:blip r:embed="rId4">
            <a:alphaModFix/>
          </a:blip>
          <a:srcRect b="3528" l="71960" r="861" t="47975"/>
          <a:stretch/>
        </p:blipFill>
        <p:spPr>
          <a:xfrm>
            <a:off x="8703527" y="1214840"/>
            <a:ext cx="872490" cy="875699"/>
          </a:xfrm>
          <a:prstGeom prst="rect">
            <a:avLst/>
          </a:prstGeom>
          <a:noFill/>
          <a:ln>
            <a:noFill/>
          </a:ln>
        </p:spPr>
      </p:pic>
      <p:pic>
        <p:nvPicPr>
          <p:cNvPr id="201" name="Google Shape;201;p2"/>
          <p:cNvPicPr preferRelativeResize="0"/>
          <p:nvPr/>
        </p:nvPicPr>
        <p:blipFill rotWithShape="1">
          <a:blip r:embed="rId5">
            <a:alphaModFix/>
          </a:blip>
          <a:srcRect b="0" l="0" r="31305" t="73410"/>
          <a:stretch/>
        </p:blipFill>
        <p:spPr>
          <a:xfrm>
            <a:off x="9689600" y="1058174"/>
            <a:ext cx="2462684" cy="1059164"/>
          </a:xfrm>
          <a:prstGeom prst="rect">
            <a:avLst/>
          </a:prstGeom>
          <a:noFill/>
          <a:ln>
            <a:noFill/>
          </a:ln>
        </p:spPr>
      </p:pic>
      <p:pic>
        <p:nvPicPr>
          <p:cNvPr id="202" name="Google Shape;202;p2"/>
          <p:cNvPicPr preferRelativeResize="0"/>
          <p:nvPr/>
        </p:nvPicPr>
        <p:blipFill rotWithShape="1">
          <a:blip r:embed="rId5">
            <a:alphaModFix/>
          </a:blip>
          <a:srcRect b="0" l="69493" r="0" t="74386"/>
          <a:stretch/>
        </p:blipFill>
        <p:spPr>
          <a:xfrm>
            <a:off x="7137428" y="947224"/>
            <a:ext cx="1581802" cy="1475675"/>
          </a:xfrm>
          <a:prstGeom prst="rect">
            <a:avLst/>
          </a:prstGeom>
          <a:noFill/>
          <a:ln>
            <a:noFill/>
          </a:ln>
        </p:spPr>
      </p:pic>
      <p:sp>
        <p:nvSpPr>
          <p:cNvPr id="203" name="Google Shape;203;p2"/>
          <p:cNvSpPr/>
          <p:nvPr/>
        </p:nvSpPr>
        <p:spPr>
          <a:xfrm>
            <a:off x="7994251" y="2233563"/>
            <a:ext cx="73800" cy="73800"/>
          </a:xfrm>
          <a:prstGeom prst="ellipse">
            <a:avLst/>
          </a:prstGeom>
          <a:solidFill>
            <a:srgbClr val="7F7F7F"/>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4" name="Google Shape;204;p2"/>
          <p:cNvSpPr txBox="1"/>
          <p:nvPr/>
        </p:nvSpPr>
        <p:spPr>
          <a:xfrm>
            <a:off x="10154988" y="4561265"/>
            <a:ext cx="1909847"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Image Style Guide</a:t>
            </a:r>
            <a:endParaRPr b="0" i="0" sz="1400" u="none" cap="none" strike="noStrike">
              <a:solidFill>
                <a:srgbClr val="000000"/>
              </a:solidFill>
              <a:latin typeface="Arial"/>
              <a:ea typeface="Arial"/>
              <a:cs typeface="Arial"/>
              <a:sym typeface="Arial"/>
            </a:endParaRPr>
          </a:p>
        </p:txBody>
      </p:sp>
      <p:pic>
        <p:nvPicPr>
          <p:cNvPr id="205" name="Google Shape;205;p2"/>
          <p:cNvPicPr preferRelativeResize="0"/>
          <p:nvPr/>
        </p:nvPicPr>
        <p:blipFill rotWithShape="1">
          <a:blip r:embed="rId6">
            <a:alphaModFix/>
          </a:blip>
          <a:srcRect b="0" l="0" r="0" t="0"/>
          <a:stretch/>
        </p:blipFill>
        <p:spPr>
          <a:xfrm>
            <a:off x="10553187" y="5063923"/>
            <a:ext cx="1113448" cy="1670172"/>
          </a:xfrm>
          <a:prstGeom prst="rect">
            <a:avLst/>
          </a:prstGeom>
          <a:noFill/>
          <a:ln cap="flat" cmpd="sng" w="9525">
            <a:solidFill>
              <a:schemeClr val="dk1"/>
            </a:solidFill>
            <a:prstDash val="solid"/>
            <a:round/>
            <a:headEnd len="sm" w="sm" type="none"/>
            <a:tailEnd len="sm" w="sm" type="none"/>
          </a:ln>
        </p:spPr>
      </p:pic>
      <p:sp>
        <p:nvSpPr>
          <p:cNvPr id="206" name="Google Shape;206;p2"/>
          <p:cNvSpPr txBox="1"/>
          <p:nvPr/>
        </p:nvSpPr>
        <p:spPr>
          <a:xfrm>
            <a:off x="8322328" y="2275110"/>
            <a:ext cx="1120775"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Emoji</a:t>
            </a:r>
            <a:endParaRPr b="0" i="0" sz="1400" u="none" cap="none" strike="noStrike">
              <a:solidFill>
                <a:srgbClr val="000000"/>
              </a:solidFill>
              <a:latin typeface="Arial"/>
              <a:ea typeface="Arial"/>
              <a:cs typeface="Arial"/>
              <a:sym typeface="Arial"/>
            </a:endParaRPr>
          </a:p>
        </p:txBody>
      </p:sp>
      <p:pic>
        <p:nvPicPr>
          <p:cNvPr id="207" name="Google Shape;207;p2"/>
          <p:cNvPicPr preferRelativeResize="0"/>
          <p:nvPr/>
        </p:nvPicPr>
        <p:blipFill rotWithShape="1">
          <a:blip r:embed="rId7">
            <a:alphaModFix/>
          </a:blip>
          <a:srcRect b="56352" l="0" r="0" t="0"/>
          <a:stretch/>
        </p:blipFill>
        <p:spPr>
          <a:xfrm>
            <a:off x="8210916" y="2636746"/>
            <a:ext cx="1924125" cy="890092"/>
          </a:xfrm>
          <a:prstGeom prst="rect">
            <a:avLst/>
          </a:prstGeom>
          <a:noFill/>
          <a:ln>
            <a:noFill/>
          </a:ln>
        </p:spPr>
      </p:pic>
      <p:sp>
        <p:nvSpPr>
          <p:cNvPr id="208" name="Google Shape;208;p2"/>
          <p:cNvSpPr txBox="1"/>
          <p:nvPr/>
        </p:nvSpPr>
        <p:spPr>
          <a:xfrm>
            <a:off x="303418" y="4517656"/>
            <a:ext cx="758265"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100" u="none" cap="none" strike="noStrike">
                <a:solidFill>
                  <a:schemeClr val="dk1"/>
                </a:solidFill>
                <a:latin typeface="Calibri"/>
                <a:ea typeface="Calibri"/>
                <a:cs typeface="Calibri"/>
                <a:sym typeface="Calibri"/>
              </a:rPr>
              <a:t>#191919</a:t>
            </a:r>
            <a:endParaRPr b="0" i="0" sz="1000" u="none" cap="none" strike="noStrike">
              <a:solidFill>
                <a:srgbClr val="000000"/>
              </a:solidFill>
              <a:latin typeface="Arial"/>
              <a:ea typeface="Arial"/>
              <a:cs typeface="Arial"/>
              <a:sym typeface="Arial"/>
            </a:endParaRPr>
          </a:p>
        </p:txBody>
      </p:sp>
      <p:sp>
        <p:nvSpPr>
          <p:cNvPr id="209" name="Google Shape;209;p2"/>
          <p:cNvSpPr txBox="1"/>
          <p:nvPr/>
        </p:nvSpPr>
        <p:spPr>
          <a:xfrm>
            <a:off x="1358567" y="4502606"/>
            <a:ext cx="1109312"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100" u="none" cap="none" strike="noStrike">
                <a:solidFill>
                  <a:schemeClr val="dk1"/>
                </a:solidFill>
                <a:latin typeface="Calibri"/>
                <a:ea typeface="Calibri"/>
                <a:cs typeface="Calibri"/>
                <a:sym typeface="Calibri"/>
              </a:rPr>
              <a:t>#CC6A6F</a:t>
            </a:r>
            <a:endParaRPr b="0" i="0" sz="1000" u="none" cap="none" strike="noStrike">
              <a:solidFill>
                <a:srgbClr val="000000"/>
              </a:solidFill>
              <a:latin typeface="Arial"/>
              <a:ea typeface="Arial"/>
              <a:cs typeface="Arial"/>
              <a:sym typeface="Arial"/>
            </a:endParaRPr>
          </a:p>
        </p:txBody>
      </p:sp>
      <p:sp>
        <p:nvSpPr>
          <p:cNvPr id="210" name="Google Shape;210;p2"/>
          <p:cNvSpPr txBox="1"/>
          <p:nvPr/>
        </p:nvSpPr>
        <p:spPr>
          <a:xfrm>
            <a:off x="2394072" y="4502606"/>
            <a:ext cx="1109312"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100" u="none" cap="none" strike="noStrike">
                <a:solidFill>
                  <a:schemeClr val="dk1"/>
                </a:solidFill>
                <a:latin typeface="Calibri"/>
                <a:ea typeface="Calibri"/>
                <a:cs typeface="Calibri"/>
                <a:sym typeface="Calibri"/>
              </a:rPr>
              <a:t>#E2ACAF</a:t>
            </a:r>
            <a:endParaRPr b="0" i="0" sz="1000" u="none" cap="none" strike="noStrike">
              <a:solidFill>
                <a:srgbClr val="000000"/>
              </a:solidFill>
              <a:latin typeface="Arial"/>
              <a:ea typeface="Arial"/>
              <a:cs typeface="Arial"/>
              <a:sym typeface="Arial"/>
            </a:endParaRPr>
          </a:p>
        </p:txBody>
      </p:sp>
      <p:sp>
        <p:nvSpPr>
          <p:cNvPr id="211" name="Google Shape;211;p2"/>
          <p:cNvSpPr txBox="1"/>
          <p:nvPr/>
        </p:nvSpPr>
        <p:spPr>
          <a:xfrm>
            <a:off x="3413934" y="4494875"/>
            <a:ext cx="1109312"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100" u="none" cap="none" strike="noStrike">
                <a:solidFill>
                  <a:schemeClr val="dk1"/>
                </a:solidFill>
                <a:latin typeface="Calibri"/>
                <a:ea typeface="Calibri"/>
                <a:cs typeface="Calibri"/>
                <a:sym typeface="Calibri"/>
              </a:rPr>
              <a:t>#F2F2F2</a:t>
            </a:r>
            <a:endParaRPr b="0" i="0" sz="1000" u="none" cap="none" strike="noStrike">
              <a:solidFill>
                <a:srgbClr val="000000"/>
              </a:solidFill>
              <a:latin typeface="Arial"/>
              <a:ea typeface="Arial"/>
              <a:cs typeface="Arial"/>
              <a:sym typeface="Arial"/>
            </a:endParaRPr>
          </a:p>
        </p:txBody>
      </p:sp>
      <p:pic>
        <p:nvPicPr>
          <p:cNvPr id="212" name="Google Shape;212;p2"/>
          <p:cNvPicPr preferRelativeResize="0"/>
          <p:nvPr/>
        </p:nvPicPr>
        <p:blipFill rotWithShape="1">
          <a:blip r:embed="rId8">
            <a:alphaModFix/>
          </a:blip>
          <a:srcRect b="0" l="0" r="0" t="0"/>
          <a:stretch/>
        </p:blipFill>
        <p:spPr>
          <a:xfrm flipH="1" rot="10800000">
            <a:off x="8061176" y="4950889"/>
            <a:ext cx="1762108" cy="99107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graphicFrame>
        <p:nvGraphicFramePr>
          <p:cNvPr id="388" name="Google Shape;388;p20"/>
          <p:cNvGraphicFramePr/>
          <p:nvPr/>
        </p:nvGraphicFramePr>
        <p:xfrm>
          <a:off x="0" y="-27881"/>
          <a:ext cx="3000000" cy="3000000"/>
        </p:xfrm>
        <a:graphic>
          <a:graphicData uri="http://schemas.openxmlformats.org/drawingml/2006/table">
            <a:tbl>
              <a:tblPr bandRow="1" firstRow="1">
                <a:noFill/>
                <a:tableStyleId>{F00765E7-AE15-4373-9437-D55549A1E262}</a:tableStyleId>
              </a:tblPr>
              <a:tblGrid>
                <a:gridCol w="2039900"/>
                <a:gridCol w="2039900"/>
              </a:tblGrid>
              <a:tr h="593400">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8122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5445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10054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114300" marR="0" rtl="0" algn="l">
                        <a:lnSpc>
                          <a:spcPct val="100000"/>
                        </a:lnSpc>
                        <a:spcBef>
                          <a:spcPts val="0"/>
                        </a:spcBef>
                        <a:spcAft>
                          <a:spcPts val="0"/>
                        </a:spcAft>
                        <a:buClr>
                          <a:srgbClr val="000000"/>
                        </a:buClr>
                        <a:buSzPts val="1800"/>
                        <a:buFont typeface="Arial"/>
                        <a:buNone/>
                      </a:pPr>
                      <a:r>
                        <a:rPr lang="en-US" sz="1600" u="none" cap="none" strike="noStrike">
                          <a:latin typeface="Roboto"/>
                          <a:ea typeface="Roboto"/>
                          <a:cs typeface="Roboto"/>
                          <a:sym typeface="Roboto"/>
                        </a:rPr>
                        <a:t>B.</a:t>
                      </a:r>
                      <a:r>
                        <a:rPr lang="en-US" sz="1600" u="none" cap="none" strike="noStrike">
                          <a:latin typeface="Roboto"/>
                          <a:ea typeface="Roboto"/>
                          <a:cs typeface="Roboto"/>
                          <a:sym typeface="Roboto"/>
                        </a:rPr>
                        <a:t> Differentiation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5934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12 – Application</a:t>
                      </a:r>
                      <a:r>
                        <a:rPr lang="en-US" sz="1600" u="none" cap="none" strike="noStrike">
                          <a:latin typeface="Roboto"/>
                          <a:ea typeface="Roboto"/>
                          <a:cs typeface="Roboto"/>
                          <a:sym typeface="Roboto"/>
                        </a:rPr>
                        <a:t> 2</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2015475">
                <a:tc gridSpan="2">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chemeClr val="dk1"/>
                          </a:solidFill>
                          <a:latin typeface="Roboto"/>
                          <a:ea typeface="Roboto"/>
                          <a:cs typeface="Roboto"/>
                          <a:sym typeface="Roboto"/>
                        </a:rPr>
                        <a:t>Navigation + Interactivity Notes:</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Back button:</a:t>
                      </a:r>
                      <a:r>
                        <a:rPr lang="en-US" sz="1200" u="none" cap="none" strike="noStrike">
                          <a:latin typeface="Roboto"/>
                          <a:ea typeface="Roboto"/>
                          <a:cs typeface="Roboto"/>
                          <a:sym typeface="Roboto"/>
                        </a:rPr>
                        <a:t> Returns the learner to the previous slide.</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Next button:</a:t>
                      </a:r>
                      <a:r>
                        <a:rPr lang="en-US" sz="1200" u="none" cap="none" strike="noStrike">
                          <a:latin typeface="Roboto"/>
                          <a:ea typeface="Roboto"/>
                          <a:cs typeface="Roboto"/>
                          <a:sym typeface="Roboto"/>
                        </a:rPr>
                        <a:t> Advances the learner to the next slide.</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Learner Interaction:</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Learners </a:t>
                      </a:r>
                      <a:r>
                        <a:rPr b="1" lang="en-US" sz="1200" u="none" cap="none" strike="noStrike">
                          <a:latin typeface="Roboto"/>
                          <a:ea typeface="Roboto"/>
                          <a:cs typeface="Roboto"/>
                          <a:sym typeface="Roboto"/>
                        </a:rPr>
                        <a:t>type their responses</a:t>
                      </a:r>
                      <a:r>
                        <a:rPr lang="en-US" sz="1200" u="none" cap="none" strike="noStrike">
                          <a:latin typeface="Roboto"/>
                          <a:ea typeface="Roboto"/>
                          <a:cs typeface="Roboto"/>
                          <a:sym typeface="Roboto"/>
                        </a:rPr>
                        <a:t> in the provided field.</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Submit button:</a:t>
                      </a:r>
                      <a:r>
                        <a:rPr lang="en-US" sz="1200" u="none" cap="none" strike="noStrike">
                          <a:latin typeface="Roboto"/>
                          <a:ea typeface="Roboto"/>
                          <a:cs typeface="Roboto"/>
                          <a:sym typeface="Roboto"/>
                        </a:rPr>
                        <a:t> Learner clicks to record their answers.</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Show Example button:</a:t>
                      </a:r>
                      <a:r>
                        <a:rPr lang="en-US" sz="1200" u="none" cap="none" strike="noStrike">
                          <a:latin typeface="Roboto"/>
                          <a:ea typeface="Roboto"/>
                          <a:cs typeface="Roboto"/>
                          <a:sym typeface="Roboto"/>
                        </a:rPr>
                        <a:t> Learner clicks to view the model response.</a:t>
                      </a:r>
                      <a:endParaRPr/>
                    </a:p>
                    <a:p>
                      <a:pPr indent="0" lvl="0" marL="0" marR="0" rtl="0" algn="l">
                        <a:lnSpc>
                          <a:spcPct val="100000"/>
                        </a:lnSpc>
                        <a:spcBef>
                          <a:spcPts val="0"/>
                        </a:spcBef>
                        <a:spcAft>
                          <a:spcPts val="0"/>
                        </a:spcAft>
                        <a:buNone/>
                      </a:pPr>
                      <a:r>
                        <a:t/>
                      </a:r>
                      <a:endParaRPr b="1" sz="1200" u="none" cap="none" strike="noStrike">
                        <a:solidFill>
                          <a:schemeClr val="dk1"/>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12935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alt text for images</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enable keyboard navigation</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bl>
          </a:graphicData>
        </a:graphic>
      </p:graphicFrame>
      <p:graphicFrame>
        <p:nvGraphicFramePr>
          <p:cNvPr id="389" name="Google Shape;389;p20"/>
          <p:cNvGraphicFramePr/>
          <p:nvPr/>
        </p:nvGraphicFramePr>
        <p:xfrm>
          <a:off x="4087664" y="-162996"/>
          <a:ext cx="3000000" cy="3000000"/>
        </p:xfrm>
        <a:graphic>
          <a:graphicData uri="http://schemas.openxmlformats.org/drawingml/2006/table">
            <a:tbl>
              <a:tblPr bandRow="1" firstRow="1">
                <a:noFill/>
                <a:tableStyleId>{B0D84F8E-FDC6-4501-990F-627E87860C33}</a:tableStyleId>
              </a:tblPr>
              <a:tblGrid>
                <a:gridCol w="8112225"/>
              </a:tblGrid>
              <a:tr h="883650">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Graphics and Slide Text: Slide</a:t>
                      </a:r>
                      <a:r>
                        <a:rPr b="0" lang="en-US" sz="1200" u="none" cap="none" strike="noStrike">
                          <a:solidFill>
                            <a:schemeClr val="dk1"/>
                          </a:solidFill>
                          <a:latin typeface="Roboto"/>
                          <a:ea typeface="Roboto"/>
                          <a:cs typeface="Roboto"/>
                          <a:sym typeface="Roboto"/>
                        </a:rPr>
                        <a:t> </a:t>
                      </a:r>
                      <a:r>
                        <a:rPr b="0" lang="en-US" sz="1200" u="none" cap="none" strike="noStrike">
                          <a:solidFill>
                            <a:schemeClr val="dk1"/>
                          </a:solidFill>
                          <a:latin typeface="Roboto"/>
                          <a:ea typeface="Roboto"/>
                          <a:cs typeface="Roboto"/>
                          <a:sym typeface="Roboto"/>
                        </a:rPr>
                        <a:t>Background 11, Text: Simple / Plain Background,</a:t>
                      </a:r>
                      <a:r>
                        <a:rPr b="0" lang="en-US" sz="1200" u="none" cap="none" strike="noStrike">
                          <a:solidFill>
                            <a:schemeClr val="dk1"/>
                          </a:solidFill>
                          <a:latin typeface="Roboto"/>
                          <a:ea typeface="Roboto"/>
                          <a:cs typeface="Roboto"/>
                          <a:sym typeface="Roboto"/>
                        </a:rPr>
                        <a:t> ‘Support Needed’ Icon </a:t>
                      </a:r>
                      <a:endParaRPr sz="1200" u="none" cap="none" strike="noStrike">
                        <a:latin typeface="Roboto"/>
                        <a:ea typeface="Roboto"/>
                        <a:cs typeface="Roboto"/>
                        <a:sym typeface="Roboto"/>
                      </a:endParaRPr>
                    </a:p>
                  </a:txBody>
                  <a:tcPr marT="45725" marB="45725" marR="91450" marL="91450">
                    <a:solidFill>
                      <a:srgbClr val="E2ACAF"/>
                    </a:solidFill>
                  </a:tcPr>
                </a:tc>
              </a:tr>
              <a:tr h="614647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390" name="Google Shape;390;p20"/>
          <p:cNvGraphicFramePr/>
          <p:nvPr/>
        </p:nvGraphicFramePr>
        <p:xfrm>
          <a:off x="4079776" y="5223641"/>
          <a:ext cx="3000000" cy="3000000"/>
        </p:xfrm>
        <a:graphic>
          <a:graphicData uri="http://schemas.openxmlformats.org/drawingml/2006/table">
            <a:tbl>
              <a:tblPr bandRow="1">
                <a:solidFill>
                  <a:srgbClr val="D8F1E3"/>
                </a:solidFill>
                <a:tableStyleId>{B0D84F8E-FDC6-4501-990F-627E87860C33}</a:tableStyleId>
              </a:tblPr>
              <a:tblGrid>
                <a:gridCol w="8128000"/>
              </a:tblGrid>
              <a:tr h="50050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latin typeface="Roboto"/>
                          <a:ea typeface="Roboto"/>
                          <a:cs typeface="Roboto"/>
                          <a:sym typeface="Roboto"/>
                        </a:rPr>
                        <a:t>Narration/Voiceover/SoundFX: None (</a:t>
                      </a:r>
                      <a:r>
                        <a:rPr lang="en-US" sz="1200" u="none" cap="none" strike="noStrike">
                          <a:latin typeface="Roboto"/>
                          <a:ea typeface="Roboto"/>
                          <a:cs typeface="Roboto"/>
                          <a:sym typeface="Roboto"/>
                        </a:rPr>
                        <a:t>Let’s give it a shot. Take a look at this brief scenario and see how best you could respond using what we have learnt on differentiation.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None/>
                      </a:pPr>
                      <a:r>
                        <a:t/>
                      </a:r>
                      <a:endParaRPr sz="1200" u="none" cap="none" strike="noStrike">
                        <a:solidFill>
                          <a:schemeClr val="dk1"/>
                        </a:solidFill>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391" name="Google Shape;391;p20"/>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Animation: Scenario and prompt fade in first; each guiding question appears one at a time. Model response pops in after learner attempts or clicks “Show Example.”</a:t>
                      </a:r>
                      <a:endParaRPr sz="1200" u="none" cap="none" strike="noStrike">
                        <a:solidFill>
                          <a:srgbClr val="DD2D18"/>
                        </a:solidFill>
                        <a:latin typeface="Roboto"/>
                        <a:ea typeface="Roboto"/>
                        <a:cs typeface="Roboto"/>
                        <a:sym typeface="Roboto"/>
                      </a:endParaRPr>
                    </a:p>
                  </a:txBody>
                  <a:tcPr marT="45725" marB="45725" marR="91450" marL="91450">
                    <a:solidFill>
                      <a:srgbClr val="CC6A6F"/>
                    </a:solidFill>
                  </a:tcPr>
                </a:tc>
              </a:tr>
            </a:tbl>
          </a:graphicData>
        </a:graphic>
      </p:graphicFrame>
      <p:pic>
        <p:nvPicPr>
          <p:cNvPr id="392" name="Google Shape;392;p20"/>
          <p:cNvPicPr preferRelativeResize="0"/>
          <p:nvPr/>
        </p:nvPicPr>
        <p:blipFill rotWithShape="1">
          <a:blip r:embed="rId3">
            <a:alphaModFix/>
          </a:blip>
          <a:srcRect b="0" l="0" r="0" t="0"/>
          <a:stretch/>
        </p:blipFill>
        <p:spPr>
          <a:xfrm>
            <a:off x="4438378" y="846512"/>
            <a:ext cx="7512383" cy="422521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graphicFrame>
        <p:nvGraphicFramePr>
          <p:cNvPr id="398" name="Google Shape;398;p21"/>
          <p:cNvGraphicFramePr/>
          <p:nvPr/>
        </p:nvGraphicFramePr>
        <p:xfrm>
          <a:off x="0" y="2"/>
          <a:ext cx="3000000" cy="3000000"/>
        </p:xfrm>
        <a:graphic>
          <a:graphicData uri="http://schemas.openxmlformats.org/drawingml/2006/table">
            <a:tbl>
              <a:tblPr bandRow="1" firstRow="1">
                <a:noFill/>
                <a:tableStyleId>{F00765E7-AE15-4373-9437-D55549A1E262}</a:tableStyleId>
              </a:tblPr>
              <a:tblGrid>
                <a:gridCol w="2039900"/>
                <a:gridCol w="2039900"/>
              </a:tblGrid>
              <a:tr h="524050">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7447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4665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8615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114300" marR="0" rtl="0" algn="l">
                        <a:lnSpc>
                          <a:spcPct val="100000"/>
                        </a:lnSpc>
                        <a:spcBef>
                          <a:spcPts val="0"/>
                        </a:spcBef>
                        <a:spcAft>
                          <a:spcPts val="0"/>
                        </a:spcAft>
                        <a:buClr>
                          <a:srgbClr val="000000"/>
                        </a:buClr>
                        <a:buSzPts val="1800"/>
                        <a:buFont typeface="Arial"/>
                        <a:buNone/>
                      </a:pPr>
                      <a:r>
                        <a:rPr lang="en-US" sz="1600" u="none" cap="none" strike="noStrike">
                          <a:latin typeface="Roboto"/>
                          <a:ea typeface="Roboto"/>
                          <a:cs typeface="Roboto"/>
                          <a:sym typeface="Roboto"/>
                        </a:rPr>
                        <a:t>H. Conclusion</a:t>
                      </a:r>
                      <a:r>
                        <a:rPr lang="en-US" sz="1600" u="none" cap="none" strike="noStrike">
                          <a:latin typeface="Roboto"/>
                          <a:ea typeface="Roboto"/>
                          <a:cs typeface="Roboto"/>
                          <a:sym typeface="Roboto"/>
                        </a:rPr>
                        <a:t>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5240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13 – Differentiation Review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2032425">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Roboto"/>
                          <a:ea typeface="Roboto"/>
                          <a:cs typeface="Roboto"/>
                          <a:sym typeface="Roboto"/>
                        </a:rPr>
                        <a:t>Navigation + Interactivity Notes:</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Back button:</a:t>
                      </a:r>
                      <a:r>
                        <a:rPr lang="en-US" sz="1200" u="none" cap="none" strike="noStrike">
                          <a:latin typeface="Roboto"/>
                          <a:ea typeface="Roboto"/>
                          <a:cs typeface="Roboto"/>
                          <a:sym typeface="Roboto"/>
                        </a:rPr>
                        <a:t> Returns the learner to the previous slide.</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Next button:</a:t>
                      </a:r>
                      <a:r>
                        <a:rPr lang="en-US" sz="1200" u="none" cap="none" strike="noStrike">
                          <a:latin typeface="Roboto"/>
                          <a:ea typeface="Roboto"/>
                          <a:cs typeface="Roboto"/>
                          <a:sym typeface="Roboto"/>
                        </a:rPr>
                        <a:t> Advances the learner to the next slide, but only becomes active </a:t>
                      </a:r>
                      <a:r>
                        <a:rPr b="1" lang="en-US" sz="1200" u="none" cap="none" strike="noStrike">
                          <a:latin typeface="Roboto"/>
                          <a:ea typeface="Roboto"/>
                          <a:cs typeface="Roboto"/>
                          <a:sym typeface="Roboto"/>
                        </a:rPr>
                        <a:t>after all pop-ups have been engaged</a:t>
                      </a:r>
                      <a:r>
                        <a:rPr lang="en-US" sz="1200" u="none" cap="none" strike="noStrike">
                          <a:latin typeface="Roboto"/>
                          <a:ea typeface="Roboto"/>
                          <a:cs typeface="Roboto"/>
                          <a:sym typeface="Roboto"/>
                        </a:rPr>
                        <a:t>.</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Pop-Up Interaction:</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Learner must </a:t>
                      </a:r>
                      <a:r>
                        <a:rPr b="1" lang="en-US" sz="1200" u="none" cap="none" strike="noStrike">
                          <a:latin typeface="Roboto"/>
                          <a:ea typeface="Roboto"/>
                          <a:cs typeface="Roboto"/>
                          <a:sym typeface="Roboto"/>
                        </a:rPr>
                        <a:t>click the orange arrow</a:t>
                      </a:r>
                      <a:r>
                        <a:rPr lang="en-US" sz="1200" u="none" cap="none" strike="noStrike">
                          <a:latin typeface="Roboto"/>
                          <a:ea typeface="Roboto"/>
                          <a:cs typeface="Roboto"/>
                          <a:sym typeface="Roboto"/>
                        </a:rPr>
                        <a:t> to reveal each successive pop-up.</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All pop-ups</a:t>
                      </a:r>
                      <a:r>
                        <a:rPr lang="en-US" sz="1200" u="none" cap="none" strike="noStrike">
                          <a:latin typeface="Roboto"/>
                          <a:ea typeface="Roboto"/>
                          <a:cs typeface="Roboto"/>
                          <a:sym typeface="Roboto"/>
                        </a:rPr>
                        <a:t> must be viewed before the Next button is enabled.</a:t>
                      </a:r>
                      <a:endParaRPr sz="12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14399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alt text for images</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bl>
          </a:graphicData>
        </a:graphic>
      </p:graphicFrame>
      <p:graphicFrame>
        <p:nvGraphicFramePr>
          <p:cNvPr id="399" name="Google Shape;399;p21"/>
          <p:cNvGraphicFramePr/>
          <p:nvPr/>
        </p:nvGraphicFramePr>
        <p:xfrm>
          <a:off x="4087664" y="-1"/>
          <a:ext cx="3000000" cy="3000000"/>
        </p:xfrm>
        <a:graphic>
          <a:graphicData uri="http://schemas.openxmlformats.org/drawingml/2006/table">
            <a:tbl>
              <a:tblPr bandRow="1" firstRow="1">
                <a:noFill/>
                <a:tableStyleId>{B0D84F8E-FDC6-4501-990F-627E87860C33}</a:tableStyleId>
              </a:tblPr>
              <a:tblGrid>
                <a:gridCol w="8112225"/>
              </a:tblGrid>
              <a:tr h="721450">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Graphics and Slide Text:Slide</a:t>
                      </a:r>
                      <a:r>
                        <a:rPr b="0" lang="en-US" sz="1200" u="none" cap="none" strike="noStrike">
                          <a:solidFill>
                            <a:schemeClr val="dk1"/>
                          </a:solidFill>
                          <a:latin typeface="Roboto"/>
                          <a:ea typeface="Roboto"/>
                          <a:cs typeface="Roboto"/>
                          <a:sym typeface="Roboto"/>
                        </a:rPr>
                        <a:t> </a:t>
                      </a:r>
                      <a:r>
                        <a:rPr b="0" lang="en-US" sz="1200" u="none" cap="none" strike="noStrike">
                          <a:solidFill>
                            <a:schemeClr val="dk1"/>
                          </a:solidFill>
                          <a:latin typeface="Roboto"/>
                          <a:ea typeface="Roboto"/>
                          <a:cs typeface="Roboto"/>
                          <a:sym typeface="Roboto"/>
                        </a:rPr>
                        <a:t>Background  5, John pointing up</a:t>
                      </a:r>
                      <a:r>
                        <a:rPr b="0" lang="en-US" sz="1200" u="none" cap="none" strike="noStrike">
                          <a:solidFill>
                            <a:schemeClr val="dk1"/>
                          </a:solidFill>
                          <a:latin typeface="Roboto"/>
                          <a:ea typeface="Roboto"/>
                          <a:cs typeface="Roboto"/>
                          <a:sym typeface="Roboto"/>
                        </a:rPr>
                        <a:t> </a:t>
                      </a:r>
                      <a:endParaRPr sz="1200" u="none" cap="none" strike="noStrike">
                        <a:latin typeface="Roboto"/>
                        <a:ea typeface="Roboto"/>
                        <a:cs typeface="Roboto"/>
                        <a:sym typeface="Roboto"/>
                      </a:endParaRPr>
                    </a:p>
                  </a:txBody>
                  <a:tcPr marT="45725" marB="45725" marR="91450" marL="91450">
                    <a:solidFill>
                      <a:srgbClr val="E2ACAF"/>
                    </a:solidFill>
                  </a:tcPr>
                </a:tc>
              </a:tr>
              <a:tr h="408177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400" name="Google Shape;400;p21"/>
          <p:cNvGraphicFramePr/>
          <p:nvPr/>
        </p:nvGraphicFramePr>
        <p:xfrm>
          <a:off x="4079776" y="4761187"/>
          <a:ext cx="3000000" cy="3000000"/>
        </p:xfrm>
        <a:graphic>
          <a:graphicData uri="http://schemas.openxmlformats.org/drawingml/2006/table">
            <a:tbl>
              <a:tblPr bandRow="1">
                <a:solidFill>
                  <a:srgbClr val="D8F1E3"/>
                </a:solidFill>
                <a:tableStyleId>{B0D84F8E-FDC6-4501-990F-627E87860C33}</a:tableStyleId>
              </a:tblPr>
              <a:tblGrid>
                <a:gridCol w="8128000"/>
              </a:tblGrid>
              <a:tr h="962950">
                <a:tc>
                  <a:txBody>
                    <a:bodyPr/>
                    <a:lstStyle/>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Narration/Voiceover/SoundFX: None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None/>
                      </a:pPr>
                      <a:r>
                        <a:t/>
                      </a:r>
                      <a:endParaRPr sz="1200" u="none" cap="none" strike="noStrike">
                        <a:solidFill>
                          <a:schemeClr val="dk1"/>
                        </a:solidFill>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401" name="Google Shape;401;p21"/>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Animation: none </a:t>
                      </a:r>
                      <a:endParaRPr b="0" sz="1200" u="none" cap="none" strike="noStrike">
                        <a:solidFill>
                          <a:schemeClr val="dk1"/>
                        </a:solidFill>
                        <a:latin typeface="Roboto"/>
                        <a:ea typeface="Roboto"/>
                        <a:cs typeface="Roboto"/>
                        <a:sym typeface="Roboto"/>
                      </a:endParaRPr>
                    </a:p>
                  </a:txBody>
                  <a:tcPr marT="45725" marB="45725" marR="91450" marL="91450">
                    <a:solidFill>
                      <a:srgbClr val="CC6A6F"/>
                    </a:solidFill>
                  </a:tcPr>
                </a:tc>
              </a:tr>
            </a:tbl>
          </a:graphicData>
        </a:graphic>
      </p:graphicFrame>
      <p:pic>
        <p:nvPicPr>
          <p:cNvPr id="402" name="Google Shape;402;p21"/>
          <p:cNvPicPr preferRelativeResize="0"/>
          <p:nvPr/>
        </p:nvPicPr>
        <p:blipFill rotWithShape="1">
          <a:blip r:embed="rId3">
            <a:alphaModFix/>
          </a:blip>
          <a:srcRect b="0" l="0" r="0" t="0"/>
          <a:stretch/>
        </p:blipFill>
        <p:spPr>
          <a:xfrm>
            <a:off x="5209954" y="823207"/>
            <a:ext cx="6334355" cy="374276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graphicFrame>
        <p:nvGraphicFramePr>
          <p:cNvPr id="408" name="Google Shape;408;p22"/>
          <p:cNvGraphicFramePr/>
          <p:nvPr/>
        </p:nvGraphicFramePr>
        <p:xfrm>
          <a:off x="0" y="1"/>
          <a:ext cx="3000000" cy="3000000"/>
        </p:xfrm>
        <a:graphic>
          <a:graphicData uri="http://schemas.openxmlformats.org/drawingml/2006/table">
            <a:tbl>
              <a:tblPr bandRow="1" firstRow="1">
                <a:noFill/>
                <a:tableStyleId>{F00765E7-AE15-4373-9437-D55549A1E262}</a:tableStyleId>
              </a:tblPr>
              <a:tblGrid>
                <a:gridCol w="2039900"/>
                <a:gridCol w="2039900"/>
              </a:tblGrid>
              <a:tr h="595550">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8151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5464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10091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114300" marR="0" rtl="0" algn="l">
                        <a:lnSpc>
                          <a:spcPct val="100000"/>
                        </a:lnSpc>
                        <a:spcBef>
                          <a:spcPts val="0"/>
                        </a:spcBef>
                        <a:spcAft>
                          <a:spcPts val="0"/>
                        </a:spcAft>
                        <a:buClr>
                          <a:srgbClr val="000000"/>
                        </a:buClr>
                        <a:buSzPts val="1800"/>
                        <a:buFont typeface="Arial"/>
                        <a:buNone/>
                      </a:pPr>
                      <a:r>
                        <a:rPr lang="en-US" sz="1600" u="none" cap="none" strike="noStrike">
                          <a:latin typeface="Roboto"/>
                          <a:ea typeface="Roboto"/>
                          <a:cs typeface="Roboto"/>
                          <a:sym typeface="Roboto"/>
                        </a:rPr>
                        <a:t>G. Conclusion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5955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14 - Final</a:t>
                      </a:r>
                      <a:r>
                        <a:rPr lang="en-US" sz="1600" u="none" cap="none" strike="noStrike">
                          <a:latin typeface="Roboto"/>
                          <a:ea typeface="Roboto"/>
                          <a:cs typeface="Roboto"/>
                          <a:sym typeface="Roboto"/>
                        </a:rPr>
                        <a:t> words and Up next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1609600">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Roboto"/>
                          <a:ea typeface="Roboto"/>
                          <a:cs typeface="Roboto"/>
                          <a:sym typeface="Roboto"/>
                        </a:rPr>
                        <a:t>Navigation + Interactivity Notes:</a:t>
                      </a:r>
                      <a:endParaRPr/>
                    </a:p>
                    <a:p>
                      <a:pPr indent="0" lvl="0" marL="0" marR="0" rtl="0" algn="l">
                        <a:lnSpc>
                          <a:spcPct val="100000"/>
                        </a:lnSpc>
                        <a:spcBef>
                          <a:spcPts val="0"/>
                        </a:spcBef>
                        <a:spcAft>
                          <a:spcPts val="0"/>
                        </a:spcAft>
                        <a:buNone/>
                      </a:pPr>
                      <a:r>
                        <a:t/>
                      </a:r>
                      <a:endParaRPr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1" lang="en-US" sz="1200" u="none" cap="none" strike="noStrike"/>
                        <a:t>Back button:</a:t>
                      </a:r>
                      <a:r>
                        <a:rPr lang="en-US" sz="1200" u="none" cap="none" strike="noStrike"/>
                        <a:t> Returns the learner to the previous slide.</a:t>
                      </a:r>
                      <a:endParaRPr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t/>
                      </a:r>
                      <a:endParaRPr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1" lang="en-US" sz="1200" u="none" cap="none" strike="noStrike"/>
                        <a:t>“Up Next: Student Interest” button:</a:t>
                      </a:r>
                      <a:r>
                        <a:rPr lang="en-US" sz="1200" u="none" cap="none" strike="noStrike"/>
                        <a:t> Advances the learner to the next lesson, </a:t>
                      </a:r>
                      <a:r>
                        <a:rPr b="1" lang="en-US" sz="1200" u="none" cap="none" strike="noStrike"/>
                        <a:t>Understanding Student Interest</a:t>
                      </a:r>
                      <a:r>
                        <a:rPr lang="en-US" sz="1200" u="none" cap="none" strike="noStrike"/>
                        <a:t>.</a:t>
                      </a:r>
                      <a:endParaRPr sz="1200" u="none" cap="none" strike="noStrike">
                        <a:solidFill>
                          <a:schemeClr val="dk1"/>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16865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alt text for images</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bl>
          </a:graphicData>
        </a:graphic>
      </p:graphicFrame>
      <p:graphicFrame>
        <p:nvGraphicFramePr>
          <p:cNvPr id="409" name="Google Shape;409;p22"/>
          <p:cNvGraphicFramePr/>
          <p:nvPr/>
        </p:nvGraphicFramePr>
        <p:xfrm>
          <a:off x="4087664" y="-1"/>
          <a:ext cx="3000000" cy="3000000"/>
        </p:xfrm>
        <a:graphic>
          <a:graphicData uri="http://schemas.openxmlformats.org/drawingml/2006/table">
            <a:tbl>
              <a:tblPr bandRow="1" firstRow="1">
                <a:noFill/>
                <a:tableStyleId>{B0D84F8E-FDC6-4501-990F-627E87860C33}</a:tableStyleId>
              </a:tblPr>
              <a:tblGrid>
                <a:gridCol w="8112225"/>
              </a:tblGrid>
              <a:tr h="721450">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Graphics and Slide Text: Confeti </a:t>
                      </a:r>
                      <a:endParaRPr sz="1200" u="none" cap="none" strike="noStrike">
                        <a:latin typeface="Roboto"/>
                        <a:ea typeface="Roboto"/>
                        <a:cs typeface="Roboto"/>
                        <a:sym typeface="Roboto"/>
                      </a:endParaRPr>
                    </a:p>
                  </a:txBody>
                  <a:tcPr marT="45725" marB="45725" marR="91450" marL="91450">
                    <a:solidFill>
                      <a:srgbClr val="E2ACAF"/>
                    </a:solidFill>
                  </a:tcPr>
                </a:tc>
              </a:tr>
              <a:tr h="408177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410" name="Google Shape;410;p22"/>
          <p:cNvGraphicFramePr/>
          <p:nvPr/>
        </p:nvGraphicFramePr>
        <p:xfrm>
          <a:off x="4079776" y="4761187"/>
          <a:ext cx="3000000" cy="3000000"/>
        </p:xfrm>
        <a:graphic>
          <a:graphicData uri="http://schemas.openxmlformats.org/drawingml/2006/table">
            <a:tbl>
              <a:tblPr bandRow="1">
                <a:solidFill>
                  <a:srgbClr val="D8F1E3"/>
                </a:solidFill>
                <a:tableStyleId>{B0D84F8E-FDC6-4501-990F-627E87860C33}</a:tableStyleId>
              </a:tblPr>
              <a:tblGrid>
                <a:gridCol w="8128000"/>
              </a:tblGrid>
              <a:tr h="962950">
                <a:tc>
                  <a:txBody>
                    <a:bodyPr/>
                    <a:lstStyle/>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Narration/Voiceover/SoundFX: None </a:t>
                      </a:r>
                      <a:endParaRPr/>
                    </a:p>
                    <a:p>
                      <a:pPr indent="0" lvl="0" marL="0" marR="0" rtl="0" algn="l">
                        <a:lnSpc>
                          <a:spcPct val="100000"/>
                        </a:lnSpc>
                        <a:spcBef>
                          <a:spcPts val="0"/>
                        </a:spcBef>
                        <a:spcAft>
                          <a:spcPts val="0"/>
                        </a:spcAft>
                        <a:buNone/>
                      </a:pPr>
                      <a:r>
                        <a:t/>
                      </a:r>
                      <a:endParaRPr sz="1200" u="none" cap="none" strike="noStrike">
                        <a:solidFill>
                          <a:schemeClr val="dk1"/>
                        </a:solidFill>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411" name="Google Shape;411;p22"/>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Animation: small celebratory emoji or confetti animation</a:t>
                      </a:r>
                      <a:r>
                        <a:rPr b="0" lang="en-US" sz="1200" u="none" cap="none" strike="noStrike">
                          <a:solidFill>
                            <a:schemeClr val="dk1"/>
                          </a:solidFill>
                          <a:latin typeface="Roboto"/>
                          <a:ea typeface="Roboto"/>
                          <a:cs typeface="Roboto"/>
                          <a:sym typeface="Roboto"/>
                        </a:rPr>
                        <a:t> comes in after textboxes – automatic. </a:t>
                      </a:r>
                      <a:endParaRPr b="0" sz="1200" u="none" cap="none" strike="noStrike">
                        <a:solidFill>
                          <a:schemeClr val="dk1"/>
                        </a:solidFill>
                        <a:latin typeface="Roboto"/>
                        <a:ea typeface="Roboto"/>
                        <a:cs typeface="Roboto"/>
                        <a:sym typeface="Roboto"/>
                      </a:endParaRPr>
                    </a:p>
                  </a:txBody>
                  <a:tcPr marT="45725" marB="45725" marR="91450" marL="91450">
                    <a:solidFill>
                      <a:srgbClr val="CC6A6F"/>
                    </a:solidFill>
                  </a:tcPr>
                </a:tc>
              </a:tr>
            </a:tbl>
          </a:graphicData>
        </a:graphic>
      </p:graphicFrame>
      <p:pic>
        <p:nvPicPr>
          <p:cNvPr id="412" name="Google Shape;412;p22"/>
          <p:cNvPicPr preferRelativeResize="0"/>
          <p:nvPr/>
        </p:nvPicPr>
        <p:blipFill rotWithShape="1">
          <a:blip r:embed="rId3">
            <a:alphaModFix/>
          </a:blip>
          <a:srcRect b="0" l="0" r="0" t="0"/>
          <a:stretch/>
        </p:blipFill>
        <p:spPr>
          <a:xfrm>
            <a:off x="4912243" y="804528"/>
            <a:ext cx="6985404" cy="39275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graphicFrame>
        <p:nvGraphicFramePr>
          <p:cNvPr id="218" name="Google Shape;218;p3"/>
          <p:cNvGraphicFramePr/>
          <p:nvPr/>
        </p:nvGraphicFramePr>
        <p:xfrm>
          <a:off x="0" y="0"/>
          <a:ext cx="3000000" cy="3000000"/>
        </p:xfrm>
        <a:graphic>
          <a:graphicData uri="http://schemas.openxmlformats.org/drawingml/2006/table">
            <a:tbl>
              <a:tblPr bandRow="1" firstRow="1">
                <a:noFill/>
                <a:tableStyleId>{F00765E7-AE15-4373-9437-D55549A1E262}</a:tableStyleId>
              </a:tblPr>
              <a:tblGrid>
                <a:gridCol w="2039900"/>
                <a:gridCol w="2039900"/>
              </a:tblGrid>
              <a:tr h="606875">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b="0"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8306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5186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10282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342900" lvl="0" marL="457200" marR="0" rtl="0" algn="l">
                        <a:lnSpc>
                          <a:spcPct val="100000"/>
                        </a:lnSpc>
                        <a:spcBef>
                          <a:spcPts val="0"/>
                        </a:spcBef>
                        <a:spcAft>
                          <a:spcPts val="0"/>
                        </a:spcAft>
                        <a:buClr>
                          <a:srgbClr val="000000"/>
                        </a:buClr>
                        <a:buSzPts val="1800"/>
                        <a:buFont typeface="Arial"/>
                        <a:buAutoNum type="alphaUcPeriod"/>
                      </a:pPr>
                      <a:r>
                        <a:rPr lang="en-US" sz="1600" u="none" cap="none" strike="noStrike">
                          <a:latin typeface="Roboto"/>
                          <a:ea typeface="Roboto"/>
                          <a:cs typeface="Roboto"/>
                          <a:sym typeface="Roboto"/>
                        </a:rPr>
                        <a:t>Introduction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6068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 Title Slide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1640175">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Roboto"/>
                          <a:ea typeface="Roboto"/>
                          <a:cs typeface="Roboto"/>
                          <a:sym typeface="Roboto"/>
                        </a:rPr>
                        <a:t>Navigation + Interactivity Notes:</a:t>
                      </a:r>
                      <a:endParaRPr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Learner selects “Start Course” to advance to the next slide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16265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alt text for images</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enable keyboard navigation</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bl>
          </a:graphicData>
        </a:graphic>
      </p:graphicFrame>
      <p:graphicFrame>
        <p:nvGraphicFramePr>
          <p:cNvPr id="219" name="Google Shape;219;p3"/>
          <p:cNvGraphicFramePr/>
          <p:nvPr/>
        </p:nvGraphicFramePr>
        <p:xfrm>
          <a:off x="4087664" y="0"/>
          <a:ext cx="3000000" cy="3000000"/>
        </p:xfrm>
        <a:graphic>
          <a:graphicData uri="http://schemas.openxmlformats.org/drawingml/2006/table">
            <a:tbl>
              <a:tblPr bandRow="1" firstRow="1">
                <a:noFill/>
                <a:tableStyleId>{B0D84F8E-FDC6-4501-990F-627E87860C33}</a:tableStyleId>
              </a:tblPr>
              <a:tblGrid>
                <a:gridCol w="8112225"/>
              </a:tblGrid>
              <a:tr h="694775">
                <a:tc>
                  <a:txBody>
                    <a:bodyPr/>
                    <a:lstStyle/>
                    <a:p>
                      <a:pPr indent="0" lvl="0" marL="0" marR="0" rtl="0" algn="l">
                        <a:lnSpc>
                          <a:spcPct val="100000"/>
                        </a:lnSpc>
                        <a:spcBef>
                          <a:spcPts val="0"/>
                        </a:spcBef>
                        <a:spcAft>
                          <a:spcPts val="0"/>
                        </a:spcAft>
                        <a:buClr>
                          <a:srgbClr val="000000"/>
                        </a:buClr>
                        <a:buSzPts val="1800"/>
                        <a:buFont typeface="Arial"/>
                        <a:buNone/>
                      </a:pPr>
                      <a:r>
                        <a:rPr b="0" lang="en-US" sz="1800" u="none" cap="none" strike="noStrike">
                          <a:solidFill>
                            <a:schemeClr val="dk1"/>
                          </a:solidFill>
                        </a:rPr>
                        <a:t>Graphics and Slide Text: Slide 1 Background</a:t>
                      </a:r>
                      <a:endParaRPr sz="1400" u="none" cap="none" strike="noStrike"/>
                    </a:p>
                  </a:txBody>
                  <a:tcPr marT="45725" marB="45725" marR="91450" marL="91450">
                    <a:solidFill>
                      <a:srgbClr val="E2ACAF"/>
                    </a:solidFill>
                  </a:tcPr>
                </a:tc>
              </a:tr>
              <a:tr h="388242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E2ACAF"/>
                    </a:solidFill>
                  </a:tcPr>
                </a:tc>
              </a:tr>
            </a:tbl>
          </a:graphicData>
        </a:graphic>
      </p:graphicFrame>
      <p:graphicFrame>
        <p:nvGraphicFramePr>
          <p:cNvPr id="220" name="Google Shape;220;p3"/>
          <p:cNvGraphicFramePr/>
          <p:nvPr/>
        </p:nvGraphicFramePr>
        <p:xfrm>
          <a:off x="4079776" y="4587404"/>
          <a:ext cx="3000000" cy="3000000"/>
        </p:xfrm>
        <a:graphic>
          <a:graphicData uri="http://schemas.openxmlformats.org/drawingml/2006/table">
            <a:tbl>
              <a:tblPr bandRow="1">
                <a:solidFill>
                  <a:srgbClr val="D8F1E3"/>
                </a:solidFill>
                <a:tableStyleId>{B0D84F8E-FDC6-4501-990F-627E87860C33}</a:tableStyleId>
              </a:tblPr>
              <a:tblGrid>
                <a:gridCol w="8128000"/>
              </a:tblGrid>
              <a:tr h="11367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Narration/Voiceover/SoundFX: None</a:t>
                      </a:r>
                      <a:endParaRPr sz="1800" u="none" cap="none" strike="noStrike">
                        <a:solidFill>
                          <a:schemeClr val="dk1"/>
                        </a:solidFill>
                      </a:endParaRPr>
                    </a:p>
                  </a:txBody>
                  <a:tcPr marT="45725" marB="45725" marR="91450" marL="91450">
                    <a:solidFill>
                      <a:srgbClr val="E2ACAF"/>
                    </a:solidFill>
                  </a:tcPr>
                </a:tc>
              </a:tr>
            </a:tbl>
          </a:graphicData>
        </a:graphic>
      </p:graphicFrame>
      <p:graphicFrame>
        <p:nvGraphicFramePr>
          <p:cNvPr id="221" name="Google Shape;221;p3"/>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Clr>
                          <a:srgbClr val="000000"/>
                        </a:buClr>
                        <a:buSzPts val="1800"/>
                        <a:buFont typeface="Arial"/>
                        <a:buNone/>
                      </a:pPr>
                      <a:r>
                        <a:rPr b="0" lang="en-US" sz="1800" u="none" cap="none" strike="noStrike">
                          <a:solidFill>
                            <a:schemeClr val="dk1"/>
                          </a:solidFill>
                        </a:rPr>
                        <a:t>Animation: Zoom in to the building after learner selects “Start Course.”</a:t>
                      </a:r>
                      <a:endParaRPr sz="1400" u="none" cap="none" strike="noStrike"/>
                    </a:p>
                  </a:txBody>
                  <a:tcPr marT="45725" marB="45725" marR="91450" marL="91450">
                    <a:solidFill>
                      <a:srgbClr val="CC6A6F"/>
                    </a:solidFill>
                  </a:tcPr>
                </a:tc>
              </a:tr>
            </a:tbl>
          </a:graphicData>
        </a:graphic>
      </p:graphicFrame>
      <p:pic>
        <p:nvPicPr>
          <p:cNvPr id="222" name="Google Shape;222;p3"/>
          <p:cNvPicPr preferRelativeResize="0"/>
          <p:nvPr/>
        </p:nvPicPr>
        <p:blipFill rotWithShape="1">
          <a:blip r:embed="rId3">
            <a:alphaModFix/>
          </a:blip>
          <a:srcRect b="0" l="0" r="0" t="0"/>
          <a:stretch/>
        </p:blipFill>
        <p:spPr>
          <a:xfrm>
            <a:off x="4087664" y="772658"/>
            <a:ext cx="8104336" cy="3759203"/>
          </a:xfrm>
          <a:prstGeom prst="rect">
            <a:avLst/>
          </a:prstGeom>
          <a:noFill/>
          <a:ln>
            <a:noFill/>
          </a:ln>
          <a:effectLst>
            <a:outerShdw blurRad="50800" rotWithShape="0" algn="ctr" dir="5400000" dist="50800">
              <a:srgbClr val="000000">
                <a:alpha val="67843"/>
              </a:srgbClr>
            </a:outerShdw>
          </a:effectLst>
        </p:spPr>
      </p:pic>
      <p:sp>
        <p:nvSpPr>
          <p:cNvPr id="223" name="Google Shape;223;p3"/>
          <p:cNvSpPr/>
          <p:nvPr/>
        </p:nvSpPr>
        <p:spPr>
          <a:xfrm>
            <a:off x="5802634" y="2873394"/>
            <a:ext cx="4682283" cy="1216651"/>
          </a:xfrm>
          <a:prstGeom prst="roundRect">
            <a:avLst>
              <a:gd fmla="val 16667" name="adj"/>
            </a:avLst>
          </a:prstGeom>
          <a:solidFill>
            <a:srgbClr val="F5F4EC">
              <a:alpha val="8000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2400" u="none" cap="none" strike="noStrike">
                <a:solidFill>
                  <a:schemeClr val="dk1"/>
                </a:solidFill>
                <a:latin typeface="Calibri"/>
                <a:ea typeface="Calibri"/>
                <a:cs typeface="Calibri"/>
                <a:sym typeface="Calibri"/>
              </a:rPr>
              <a:t>JGHS </a:t>
            </a:r>
            <a:endParaRPr/>
          </a:p>
          <a:p>
            <a:pPr indent="0" lvl="0" marL="0" marR="0" rtl="0" algn="ctr">
              <a:lnSpc>
                <a:spcPct val="100000"/>
              </a:lnSpc>
              <a:spcBef>
                <a:spcPts val="0"/>
              </a:spcBef>
              <a:spcAft>
                <a:spcPts val="0"/>
              </a:spcAft>
              <a:buClr>
                <a:srgbClr val="000000"/>
              </a:buClr>
              <a:buSzPts val="1800"/>
              <a:buFont typeface="Arial"/>
              <a:buNone/>
            </a:pPr>
            <a:r>
              <a:rPr b="0" i="0" lang="en-US" sz="2400" u="none" cap="none" strike="noStrike">
                <a:solidFill>
                  <a:schemeClr val="dk1"/>
                </a:solidFill>
                <a:latin typeface="Calibri"/>
                <a:ea typeface="Calibri"/>
                <a:cs typeface="Calibri"/>
                <a:sym typeface="Calibri"/>
              </a:rPr>
              <a:t>Classroom Management Training</a:t>
            </a:r>
            <a:endParaRPr/>
          </a:p>
          <a:p>
            <a:pPr indent="0" lvl="0" marL="0" marR="0" rtl="0" algn="ctr">
              <a:lnSpc>
                <a:spcPct val="100000"/>
              </a:lnSpc>
              <a:spcBef>
                <a:spcPts val="0"/>
              </a:spcBef>
              <a:spcAft>
                <a:spcPts val="0"/>
              </a:spcAft>
              <a:buClr>
                <a:srgbClr val="000000"/>
              </a:buClr>
              <a:buSzPts val="1800"/>
              <a:buFont typeface="Arial"/>
              <a:buNone/>
            </a:pPr>
            <a:r>
              <a:t/>
            </a:r>
            <a:endParaRPr b="0" i="0" sz="2400" u="none" cap="none" strike="noStrike">
              <a:solidFill>
                <a:schemeClr val="dk1"/>
              </a:solidFill>
              <a:latin typeface="Calibri"/>
              <a:ea typeface="Calibri"/>
              <a:cs typeface="Calibri"/>
              <a:sym typeface="Calibri"/>
            </a:endParaRPr>
          </a:p>
        </p:txBody>
      </p:sp>
      <p:sp>
        <p:nvSpPr>
          <p:cNvPr id="224" name="Google Shape;224;p3"/>
          <p:cNvSpPr/>
          <p:nvPr/>
        </p:nvSpPr>
        <p:spPr>
          <a:xfrm>
            <a:off x="7573334" y="3764168"/>
            <a:ext cx="1140908" cy="263399"/>
          </a:xfrm>
          <a:prstGeom prst="roundRect">
            <a:avLst>
              <a:gd fmla="val 16667" name="adj"/>
            </a:avLst>
          </a:prstGeom>
          <a:solidFill>
            <a:srgbClr val="CC6A6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400" u="none" cap="none" strike="noStrike">
                <a:solidFill>
                  <a:schemeClr val="dk1"/>
                </a:solidFill>
                <a:latin typeface="Calibri"/>
                <a:ea typeface="Calibri"/>
                <a:cs typeface="Calibri"/>
                <a:sym typeface="Calibri"/>
              </a:rPr>
              <a:t>Start Course</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graphicFrame>
        <p:nvGraphicFramePr>
          <p:cNvPr id="230" name="Google Shape;230;p4"/>
          <p:cNvGraphicFramePr/>
          <p:nvPr/>
        </p:nvGraphicFramePr>
        <p:xfrm>
          <a:off x="0" y="2"/>
          <a:ext cx="3000000" cy="3000000"/>
        </p:xfrm>
        <a:graphic>
          <a:graphicData uri="http://schemas.openxmlformats.org/drawingml/2006/table">
            <a:tbl>
              <a:tblPr bandRow="1" firstRow="1">
                <a:noFill/>
                <a:tableStyleId>{F00765E7-AE15-4373-9437-D55549A1E262}</a:tableStyleId>
              </a:tblPr>
              <a:tblGrid>
                <a:gridCol w="2039900"/>
                <a:gridCol w="2039900"/>
              </a:tblGrid>
              <a:tr h="474750">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b="0"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7807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4057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8044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342900" lvl="0" marL="457200" marR="0" rtl="0" algn="l">
                        <a:lnSpc>
                          <a:spcPct val="100000"/>
                        </a:lnSpc>
                        <a:spcBef>
                          <a:spcPts val="0"/>
                        </a:spcBef>
                        <a:spcAft>
                          <a:spcPts val="0"/>
                        </a:spcAft>
                        <a:buClr>
                          <a:srgbClr val="000000"/>
                        </a:buClr>
                        <a:buSzPts val="1800"/>
                        <a:buFont typeface="Arial"/>
                        <a:buAutoNum type="alphaUcPeriod"/>
                      </a:pPr>
                      <a:r>
                        <a:rPr lang="en-US" sz="1600" u="none" cap="none" strike="noStrike">
                          <a:latin typeface="Roboto"/>
                          <a:ea typeface="Roboto"/>
                          <a:cs typeface="Roboto"/>
                          <a:sym typeface="Roboto"/>
                        </a:rPr>
                        <a:t>Introduction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7807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2 – Meet John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2053125">
                <a:tc gridSpan="2">
                  <a:txBody>
                    <a:bodyPr/>
                    <a:lstStyle/>
                    <a:p>
                      <a:pPr indent="0" lvl="0" marL="0" marR="0" rtl="0" algn="l">
                        <a:lnSpc>
                          <a:spcPct val="100000"/>
                        </a:lnSpc>
                        <a:spcBef>
                          <a:spcPts val="0"/>
                        </a:spcBef>
                        <a:spcAft>
                          <a:spcPts val="0"/>
                        </a:spcAft>
                        <a:buClr>
                          <a:srgbClr val="000000"/>
                        </a:buClr>
                        <a:buSzPts val="1000"/>
                        <a:buFont typeface="Arial"/>
                        <a:buNone/>
                      </a:pPr>
                      <a:r>
                        <a:rPr lang="en-US" sz="1000" u="none" cap="none" strike="noStrike">
                          <a:solidFill>
                            <a:schemeClr val="dk1"/>
                          </a:solidFill>
                          <a:latin typeface="Roboto"/>
                          <a:ea typeface="Roboto"/>
                          <a:cs typeface="Roboto"/>
                          <a:sym typeface="Roboto"/>
                        </a:rPr>
                        <a:t>Navigation + Interactivity Notes:</a:t>
                      </a:r>
                      <a:endParaRPr sz="10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Roboto"/>
                        <a:ea typeface="Roboto"/>
                        <a:cs typeface="Roboto"/>
                        <a:sym typeface="Roboto"/>
                      </a:endParaRPr>
                    </a:p>
                    <a:p>
                      <a:pPr indent="0" lvl="0" marL="0" marR="0" rtl="0" algn="l">
                        <a:lnSpc>
                          <a:spcPct val="100000"/>
                        </a:lnSpc>
                        <a:spcBef>
                          <a:spcPts val="0"/>
                        </a:spcBef>
                        <a:spcAft>
                          <a:spcPts val="0"/>
                        </a:spcAft>
                        <a:buNone/>
                      </a:pPr>
                      <a:r>
                        <a:rPr b="1" lang="en-US" sz="1000" u="none" cap="none" strike="noStrike">
                          <a:latin typeface="Roboto"/>
                          <a:ea typeface="Roboto"/>
                          <a:cs typeface="Roboto"/>
                          <a:sym typeface="Roboto"/>
                        </a:rPr>
                        <a:t>Back button:</a:t>
                      </a:r>
                      <a:r>
                        <a:rPr lang="en-US" sz="1000" u="none" cap="none" strike="noStrike">
                          <a:latin typeface="Roboto"/>
                          <a:ea typeface="Roboto"/>
                          <a:cs typeface="Roboto"/>
                          <a:sym typeface="Roboto"/>
                        </a:rPr>
                        <a:t> Takes the learner to the previous slide.</a:t>
                      </a:r>
                      <a:endParaRPr/>
                    </a:p>
                    <a:p>
                      <a:pPr indent="0" lvl="0" marL="0" marR="0" rtl="0" algn="l">
                        <a:lnSpc>
                          <a:spcPct val="100000"/>
                        </a:lnSpc>
                        <a:spcBef>
                          <a:spcPts val="0"/>
                        </a:spcBef>
                        <a:spcAft>
                          <a:spcPts val="0"/>
                        </a:spcAft>
                        <a:buNone/>
                      </a:pPr>
                      <a:r>
                        <a:rPr b="1" lang="en-US" sz="1000" u="none" cap="none" strike="noStrike">
                          <a:latin typeface="Roboto"/>
                          <a:ea typeface="Roboto"/>
                          <a:cs typeface="Roboto"/>
                          <a:sym typeface="Roboto"/>
                        </a:rPr>
                        <a:t>Next button:</a:t>
                      </a:r>
                      <a:r>
                        <a:rPr lang="en-US" sz="1000" u="none" cap="none" strike="noStrike">
                          <a:latin typeface="Roboto"/>
                          <a:ea typeface="Roboto"/>
                          <a:cs typeface="Roboto"/>
                          <a:sym typeface="Roboto"/>
                        </a:rPr>
                        <a:t> Appears only after the video has been fully viewed and takes the learner to the next slide. </a:t>
                      </a:r>
                      <a:endParaRPr/>
                    </a:p>
                    <a:p>
                      <a:pPr indent="0" lvl="0" marL="0" marR="0" rtl="0" algn="l">
                        <a:lnSpc>
                          <a:spcPct val="100000"/>
                        </a:lnSpc>
                        <a:spcBef>
                          <a:spcPts val="0"/>
                        </a:spcBef>
                        <a:spcAft>
                          <a:spcPts val="0"/>
                        </a:spcAft>
                        <a:buClr>
                          <a:srgbClr val="000000"/>
                        </a:buClr>
                        <a:buSzPts val="1000"/>
                        <a:buFont typeface="Arial"/>
                        <a:buNone/>
                      </a:pPr>
                      <a:br>
                        <a:rPr b="0" i="0" lang="en-US" sz="1000" u="none" cap="none" strike="noStrike">
                          <a:solidFill>
                            <a:schemeClr val="dk1"/>
                          </a:solidFill>
                          <a:latin typeface="Roboto"/>
                          <a:ea typeface="Roboto"/>
                          <a:cs typeface="Roboto"/>
                          <a:sym typeface="Roboto"/>
                        </a:rPr>
                      </a:br>
                      <a:br>
                        <a:rPr b="0" i="0" lang="en-US" sz="1000" u="none" cap="none" strike="noStrike">
                          <a:solidFill>
                            <a:schemeClr val="dk1"/>
                          </a:solidFill>
                          <a:latin typeface="Roboto"/>
                          <a:ea typeface="Roboto"/>
                          <a:cs typeface="Roboto"/>
                          <a:sym typeface="Roboto"/>
                        </a:rPr>
                      </a:br>
                      <a:r>
                        <a:rPr b="0" i="0" lang="en-US" sz="1000" u="none" cap="none" strike="noStrike">
                          <a:solidFill>
                            <a:schemeClr val="dk1"/>
                          </a:solidFill>
                          <a:latin typeface="Roboto"/>
                          <a:ea typeface="Roboto"/>
                          <a:cs typeface="Roboto"/>
                          <a:sym typeface="Roboto"/>
                        </a:rPr>
                        <a:t>Learner must select the laptop</a:t>
                      </a:r>
                      <a:r>
                        <a:rPr b="0" i="0" lang="en-US" sz="1000" u="none" cap="none" strike="noStrike">
                          <a:solidFill>
                            <a:schemeClr val="dk1"/>
                          </a:solidFill>
                          <a:latin typeface="Roboto"/>
                          <a:ea typeface="Roboto"/>
                          <a:cs typeface="Roboto"/>
                          <a:sym typeface="Roboto"/>
                        </a:rPr>
                        <a:t> to start the video. </a:t>
                      </a:r>
                      <a:endParaRPr/>
                    </a:p>
                    <a:p>
                      <a:pPr indent="0" lvl="0" marL="0" marR="0" rtl="0" algn="l">
                        <a:lnSpc>
                          <a:spcPct val="100000"/>
                        </a:lnSpc>
                        <a:spcBef>
                          <a:spcPts val="0"/>
                        </a:spcBef>
                        <a:spcAft>
                          <a:spcPts val="0"/>
                        </a:spcAft>
                        <a:buNone/>
                      </a:pPr>
                      <a:r>
                        <a:rPr lang="en-US" sz="1000" u="none" cap="none" strike="noStrike">
                          <a:latin typeface="Roboto"/>
                          <a:ea typeface="Roboto"/>
                          <a:cs typeface="Roboto"/>
                          <a:sym typeface="Roboto"/>
                        </a:rPr>
                        <a:t>Add the video to a </a:t>
                      </a:r>
                      <a:r>
                        <a:rPr b="1" lang="en-US" sz="1000" u="none" cap="none" strike="noStrike">
                          <a:latin typeface="Roboto"/>
                          <a:ea typeface="Roboto"/>
                          <a:cs typeface="Roboto"/>
                          <a:sym typeface="Roboto"/>
                        </a:rPr>
                        <a:t>new layer</a:t>
                      </a:r>
                      <a:r>
                        <a:rPr lang="en-US" sz="1000" u="none" cap="none" strike="noStrike">
                          <a:latin typeface="Roboto"/>
                          <a:ea typeface="Roboto"/>
                          <a:cs typeface="Roboto"/>
                          <a:sym typeface="Roboto"/>
                        </a:rPr>
                        <a:t>.</a:t>
                      </a:r>
                      <a:endParaRPr/>
                    </a:p>
                    <a:p>
                      <a:pPr indent="0" lvl="0" marL="0" marR="0" rtl="0" algn="l">
                        <a:lnSpc>
                          <a:spcPct val="100000"/>
                        </a:lnSpc>
                        <a:spcBef>
                          <a:spcPts val="0"/>
                        </a:spcBef>
                        <a:spcAft>
                          <a:spcPts val="0"/>
                        </a:spcAft>
                        <a:buNone/>
                      </a:pPr>
                      <a:r>
                        <a:rPr lang="en-US" sz="1000" u="none" cap="none" strike="noStrike">
                          <a:latin typeface="Roboto"/>
                          <a:ea typeface="Roboto"/>
                          <a:cs typeface="Roboto"/>
                          <a:sym typeface="Roboto"/>
                        </a:rPr>
                        <a:t>Set the video to </a:t>
                      </a:r>
                      <a:r>
                        <a:rPr b="1" lang="en-US" sz="1000" u="none" cap="none" strike="noStrike">
                          <a:latin typeface="Roboto"/>
                          <a:ea typeface="Roboto"/>
                          <a:cs typeface="Roboto"/>
                          <a:sym typeface="Roboto"/>
                        </a:rPr>
                        <a:t>stop playing when the layer closes</a:t>
                      </a:r>
                      <a:r>
                        <a:rPr lang="en-US" sz="1000" u="none" cap="none" strike="noStrike">
                          <a:latin typeface="Roboto"/>
                          <a:ea typeface="Roboto"/>
                          <a:cs typeface="Roboto"/>
                          <a:sym typeface="Roboto"/>
                        </a:rPr>
                        <a:t>.</a:t>
                      </a:r>
                      <a:endParaRPr/>
                    </a:p>
                    <a:p>
                      <a:pPr indent="0" lvl="0" marL="0" marR="0" rtl="0" algn="l">
                        <a:lnSpc>
                          <a:spcPct val="100000"/>
                        </a:lnSpc>
                        <a:spcBef>
                          <a:spcPts val="0"/>
                        </a:spcBef>
                        <a:spcAft>
                          <a:spcPts val="0"/>
                        </a:spcAft>
                        <a:buNone/>
                      </a:pPr>
                      <a:r>
                        <a:rPr lang="en-US" sz="1000" u="none" cap="none" strike="noStrike">
                          <a:latin typeface="Roboto"/>
                          <a:ea typeface="Roboto"/>
                          <a:cs typeface="Roboto"/>
                          <a:sym typeface="Roboto"/>
                        </a:rPr>
                        <a:t>Add an </a:t>
                      </a:r>
                      <a:r>
                        <a:rPr b="1" lang="en-US" sz="1000" u="none" cap="none" strike="noStrike">
                          <a:latin typeface="Roboto"/>
                          <a:ea typeface="Roboto"/>
                          <a:cs typeface="Roboto"/>
                          <a:sym typeface="Roboto"/>
                        </a:rPr>
                        <a:t>“X” close button</a:t>
                      </a:r>
                      <a:r>
                        <a:rPr lang="en-US" sz="1000" u="none" cap="none" strike="noStrike">
                          <a:latin typeface="Roboto"/>
                          <a:ea typeface="Roboto"/>
                          <a:cs typeface="Roboto"/>
                          <a:sym typeface="Roboto"/>
                        </a:rPr>
                        <a:t> on the video layer.</a:t>
                      </a:r>
                      <a:endParaRPr/>
                    </a:p>
                    <a:p>
                      <a:pPr indent="0" lvl="0" marL="0" marR="0" rtl="0" algn="l">
                        <a:lnSpc>
                          <a:spcPct val="100000"/>
                        </a:lnSpc>
                        <a:spcBef>
                          <a:spcPts val="0"/>
                        </a:spcBef>
                        <a:spcAft>
                          <a:spcPts val="0"/>
                        </a:spcAft>
                        <a:buNone/>
                      </a:pPr>
                      <a:r>
                        <a:rPr lang="en-US" sz="1000" u="none" cap="none" strike="noStrike">
                          <a:latin typeface="Roboto"/>
                          <a:ea typeface="Roboto"/>
                          <a:cs typeface="Roboto"/>
                          <a:sym typeface="Roboto"/>
                        </a:rPr>
                        <a:t>Create a </a:t>
                      </a:r>
                      <a:r>
                        <a:rPr b="1" lang="en-US" sz="1000" u="none" cap="none" strike="noStrike">
                          <a:latin typeface="Roboto"/>
                          <a:ea typeface="Roboto"/>
                          <a:cs typeface="Roboto"/>
                          <a:sym typeface="Roboto"/>
                        </a:rPr>
                        <a:t>trigger</a:t>
                      </a:r>
                      <a:r>
                        <a:rPr lang="en-US" sz="1000" u="none" cap="none" strike="noStrike">
                          <a:latin typeface="Roboto"/>
                          <a:ea typeface="Roboto"/>
                          <a:cs typeface="Roboto"/>
                          <a:sym typeface="Roboto"/>
                        </a:rPr>
                        <a:t> for the close button that </a:t>
                      </a:r>
                      <a:r>
                        <a:rPr b="1" lang="en-US" sz="1000" u="none" cap="none" strike="noStrike">
                          <a:latin typeface="Roboto"/>
                          <a:ea typeface="Roboto"/>
                          <a:cs typeface="Roboto"/>
                          <a:sym typeface="Roboto"/>
                        </a:rPr>
                        <a:t>hides the layer</a:t>
                      </a:r>
                      <a:r>
                        <a:rPr lang="en-US" sz="1000" u="none" cap="none" strike="noStrike">
                          <a:latin typeface="Roboto"/>
                          <a:ea typeface="Roboto"/>
                          <a:cs typeface="Roboto"/>
                          <a:sym typeface="Roboto"/>
                        </a:rPr>
                        <a:t> when clicked.</a:t>
                      </a:r>
                      <a:endParaRPr/>
                    </a:p>
                    <a:p>
                      <a:pPr indent="0" lvl="0" marL="0" marR="0" rtl="0" algn="l">
                        <a:lnSpc>
                          <a:spcPct val="100000"/>
                        </a:lnSpc>
                        <a:spcBef>
                          <a:spcPts val="0"/>
                        </a:spcBef>
                        <a:spcAft>
                          <a:spcPts val="0"/>
                        </a:spcAft>
                        <a:buNone/>
                      </a:pPr>
                      <a:r>
                        <a:rPr lang="en-US" sz="1000" u="none" cap="none" strike="noStrike">
                          <a:latin typeface="Roboto"/>
                          <a:ea typeface="Roboto"/>
                          <a:cs typeface="Roboto"/>
                          <a:sym typeface="Roboto"/>
                        </a:rPr>
                        <a:t>Add another </a:t>
                      </a:r>
                      <a:r>
                        <a:rPr b="1" lang="en-US" sz="1000" u="none" cap="none" strike="noStrike">
                          <a:latin typeface="Roboto"/>
                          <a:ea typeface="Roboto"/>
                          <a:cs typeface="Roboto"/>
                          <a:sym typeface="Roboto"/>
                        </a:rPr>
                        <a:t>trigger</a:t>
                      </a:r>
                      <a:r>
                        <a:rPr lang="en-US" sz="1000" u="none" cap="none" strike="noStrike">
                          <a:latin typeface="Roboto"/>
                          <a:ea typeface="Roboto"/>
                          <a:cs typeface="Roboto"/>
                          <a:sym typeface="Roboto"/>
                        </a:rPr>
                        <a:t> (on the same button) that </a:t>
                      </a:r>
                      <a:r>
                        <a:rPr b="1" lang="en-US" sz="1000" u="none" cap="none" strike="noStrike">
                          <a:latin typeface="Roboto"/>
                          <a:ea typeface="Roboto"/>
                          <a:cs typeface="Roboto"/>
                          <a:sym typeface="Roboto"/>
                        </a:rPr>
                        <a:t>changes the Next button’s state to “Normal”</a:t>
                      </a:r>
                      <a:r>
                        <a:rPr lang="en-US" sz="1000" u="none" cap="none" strike="noStrike">
                          <a:latin typeface="Roboto"/>
                          <a:ea typeface="Roboto"/>
                          <a:cs typeface="Roboto"/>
                          <a:sym typeface="Roboto"/>
                        </a:rPr>
                        <a:t> after the user clicks to close the video.</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1344450">
                <a:tc>
                  <a:txBody>
                    <a:bodyPr/>
                    <a:lstStyle/>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Accessibility:</a:t>
                      </a:r>
                      <a:endParaRPr b="0" sz="1400" u="none" cap="none" strike="noStrike">
                        <a:latin typeface="Roboto"/>
                        <a:ea typeface="Roboto"/>
                        <a:cs typeface="Roboto"/>
                        <a:sym typeface="Roboto"/>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closed captions on video</a:t>
                      </a:r>
                      <a:endParaRPr b="0" sz="1400" u="none" cap="none" strike="noStrike">
                        <a:latin typeface="Roboto"/>
                        <a:ea typeface="Roboto"/>
                        <a:cs typeface="Roboto"/>
                        <a:sym typeface="Roboto"/>
                      </a:endParaRPr>
                    </a:p>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alt text for images</a:t>
                      </a:r>
                      <a:endParaRPr b="0" sz="14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bl>
          </a:graphicData>
        </a:graphic>
      </p:graphicFrame>
      <p:graphicFrame>
        <p:nvGraphicFramePr>
          <p:cNvPr id="231" name="Google Shape;231;p4"/>
          <p:cNvGraphicFramePr/>
          <p:nvPr/>
        </p:nvGraphicFramePr>
        <p:xfrm>
          <a:off x="4087664" y="0"/>
          <a:ext cx="3000000" cy="3000000"/>
        </p:xfrm>
        <a:graphic>
          <a:graphicData uri="http://schemas.openxmlformats.org/drawingml/2006/table">
            <a:tbl>
              <a:tblPr bandRow="1" firstRow="1">
                <a:noFill/>
                <a:tableStyleId>{B0D84F8E-FDC6-4501-990F-627E87860C33}</a:tableStyleId>
              </a:tblPr>
              <a:tblGrid>
                <a:gridCol w="8112225"/>
              </a:tblGrid>
              <a:tr h="694775">
                <a:tc>
                  <a:txBody>
                    <a:bodyPr/>
                    <a:lstStyle/>
                    <a:p>
                      <a:pPr indent="0" lvl="0" marL="0" marR="0" rtl="0" algn="l">
                        <a:lnSpc>
                          <a:spcPct val="100000"/>
                        </a:lnSpc>
                        <a:spcBef>
                          <a:spcPts val="0"/>
                        </a:spcBef>
                        <a:spcAft>
                          <a:spcPts val="0"/>
                        </a:spcAft>
                        <a:buClr>
                          <a:srgbClr val="000000"/>
                        </a:buClr>
                        <a:buSzPts val="1800"/>
                        <a:buFont typeface="Arial"/>
                        <a:buNone/>
                      </a:pPr>
                      <a:r>
                        <a:rPr b="0" lang="en-US" sz="1800" u="none" cap="none" strike="noStrike">
                          <a:solidFill>
                            <a:schemeClr val="dk1"/>
                          </a:solidFill>
                        </a:rPr>
                        <a:t>Graphics and Slide Text: Slide 2 Background, Slide 2 John</a:t>
                      </a:r>
                      <a:r>
                        <a:rPr b="0" lang="en-US" sz="1800" u="none" cap="none" strike="noStrike">
                          <a:solidFill>
                            <a:schemeClr val="dk1"/>
                          </a:solidFill>
                        </a:rPr>
                        <a:t> with Laptop</a:t>
                      </a:r>
                      <a:endParaRPr sz="1400" u="none" cap="none" strike="noStrike"/>
                    </a:p>
                  </a:txBody>
                  <a:tcPr marT="45725" marB="45725" marR="91450" marL="91450">
                    <a:solidFill>
                      <a:srgbClr val="E2ACAF"/>
                    </a:solidFill>
                  </a:tcPr>
                </a:tc>
              </a:tr>
              <a:tr h="388242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E2ACAF"/>
                    </a:solidFill>
                  </a:tcPr>
                </a:tc>
              </a:tr>
            </a:tbl>
          </a:graphicData>
        </a:graphic>
      </p:graphicFrame>
      <p:graphicFrame>
        <p:nvGraphicFramePr>
          <p:cNvPr id="232" name="Google Shape;232;p4"/>
          <p:cNvGraphicFramePr/>
          <p:nvPr/>
        </p:nvGraphicFramePr>
        <p:xfrm>
          <a:off x="4079776" y="4587404"/>
          <a:ext cx="3000000" cy="3000000"/>
        </p:xfrm>
        <a:graphic>
          <a:graphicData uri="http://schemas.openxmlformats.org/drawingml/2006/table">
            <a:tbl>
              <a:tblPr bandRow="1">
                <a:solidFill>
                  <a:srgbClr val="D8F1E3"/>
                </a:solidFill>
                <a:tableStyleId>{B0D84F8E-FDC6-4501-990F-627E87860C33}</a:tableStyleId>
              </a:tblPr>
              <a:tblGrid>
                <a:gridCol w="8128000"/>
              </a:tblGrid>
              <a:tr h="11367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Narration/Voiceover/SoundFX: None</a:t>
                      </a:r>
                      <a:endParaRPr sz="1800" u="none" cap="none" strike="noStrike">
                        <a:solidFill>
                          <a:schemeClr val="dk1"/>
                        </a:solidFill>
                      </a:endParaRPr>
                    </a:p>
                  </a:txBody>
                  <a:tcPr marT="45725" marB="45725" marR="91450" marL="91450">
                    <a:solidFill>
                      <a:srgbClr val="E2ACAF"/>
                    </a:solidFill>
                  </a:tcPr>
                </a:tc>
              </a:tr>
            </a:tbl>
          </a:graphicData>
        </a:graphic>
      </p:graphicFrame>
      <p:graphicFrame>
        <p:nvGraphicFramePr>
          <p:cNvPr id="233" name="Google Shape;233;p4"/>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Clr>
                          <a:srgbClr val="000000"/>
                        </a:buClr>
                        <a:buSzPts val="1800"/>
                        <a:buFont typeface="Arial"/>
                        <a:buNone/>
                      </a:pPr>
                      <a:r>
                        <a:rPr b="0" lang="en-US" sz="1800" u="none" cap="none" strike="noStrike">
                          <a:solidFill>
                            <a:schemeClr val="dk1"/>
                          </a:solidFill>
                        </a:rPr>
                        <a:t>Animation: John and his speech bubble</a:t>
                      </a:r>
                      <a:r>
                        <a:rPr b="0" lang="en-US" sz="1800" u="none" cap="none" strike="noStrike">
                          <a:solidFill>
                            <a:schemeClr val="dk1"/>
                          </a:solidFill>
                        </a:rPr>
                        <a:t> animate in. </a:t>
                      </a:r>
                      <a:endParaRPr/>
                    </a:p>
                    <a:p>
                      <a:pPr indent="0" lvl="0" marL="0" marR="0" rtl="0" algn="l">
                        <a:lnSpc>
                          <a:spcPct val="100000"/>
                        </a:lnSpc>
                        <a:spcBef>
                          <a:spcPts val="0"/>
                        </a:spcBef>
                        <a:spcAft>
                          <a:spcPts val="0"/>
                        </a:spcAft>
                        <a:buClr>
                          <a:srgbClr val="000000"/>
                        </a:buClr>
                        <a:buSzPts val="1800"/>
                        <a:buFont typeface="Arial"/>
                        <a:buNone/>
                      </a:pPr>
                      <a:r>
                        <a:rPr b="0" lang="en-US" sz="1800" u="none" cap="none" strike="noStrike">
                          <a:solidFill>
                            <a:schemeClr val="dk1"/>
                          </a:solidFill>
                        </a:rPr>
                        <a:t>After the video plays, “Next Button” appears. </a:t>
                      </a:r>
                      <a:endParaRPr sz="1400" u="none" cap="none" strike="noStrike"/>
                    </a:p>
                  </a:txBody>
                  <a:tcPr marT="45725" marB="45725" marR="91450" marL="91450">
                    <a:solidFill>
                      <a:srgbClr val="CC6A6F"/>
                    </a:solidFill>
                  </a:tcPr>
                </a:tc>
              </a:tr>
            </a:tbl>
          </a:graphicData>
        </a:graphic>
      </p:graphicFrame>
      <p:sp>
        <p:nvSpPr>
          <p:cNvPr descr="Generated image" id="234" name="Google Shape;234;p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Generated image" id="235" name="Google Shape;235;p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36" name="Google Shape;236;p4"/>
          <p:cNvPicPr preferRelativeResize="0"/>
          <p:nvPr/>
        </p:nvPicPr>
        <p:blipFill rotWithShape="1">
          <a:blip r:embed="rId3">
            <a:alphaModFix/>
          </a:blip>
          <a:srcRect b="0" l="0" r="0" t="0"/>
          <a:stretch/>
        </p:blipFill>
        <p:spPr>
          <a:xfrm>
            <a:off x="4747602" y="753536"/>
            <a:ext cx="6792372" cy="381891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1" name="Shape 241"/>
        <p:cNvGrpSpPr/>
        <p:nvPr/>
      </p:nvGrpSpPr>
      <p:grpSpPr>
        <a:xfrm>
          <a:off x="0" y="0"/>
          <a:ext cx="0" cy="0"/>
          <a:chOff x="0" y="0"/>
          <a:chExt cx="0" cy="0"/>
        </a:xfrm>
      </p:grpSpPr>
      <p:graphicFrame>
        <p:nvGraphicFramePr>
          <p:cNvPr id="242" name="Google Shape;242;p5"/>
          <p:cNvGraphicFramePr/>
          <p:nvPr/>
        </p:nvGraphicFramePr>
        <p:xfrm>
          <a:off x="0" y="1"/>
          <a:ext cx="3000000" cy="3000000"/>
        </p:xfrm>
        <a:graphic>
          <a:graphicData uri="http://schemas.openxmlformats.org/drawingml/2006/table">
            <a:tbl>
              <a:tblPr bandRow="1" firstRow="1">
                <a:noFill/>
                <a:tableStyleId>{F00765E7-AE15-4373-9437-D55549A1E262}</a:tableStyleId>
              </a:tblPr>
              <a:tblGrid>
                <a:gridCol w="2039900"/>
                <a:gridCol w="2039900"/>
              </a:tblGrid>
              <a:tr h="598350">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b="0"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8336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5114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10138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342900" lvl="0" marL="457200" marR="0" rtl="0" algn="l">
                        <a:lnSpc>
                          <a:spcPct val="100000"/>
                        </a:lnSpc>
                        <a:spcBef>
                          <a:spcPts val="0"/>
                        </a:spcBef>
                        <a:spcAft>
                          <a:spcPts val="0"/>
                        </a:spcAft>
                        <a:buClr>
                          <a:srgbClr val="000000"/>
                        </a:buClr>
                        <a:buSzPts val="1800"/>
                        <a:buFont typeface="Arial"/>
                        <a:buAutoNum type="alphaUcPeriod"/>
                      </a:pPr>
                      <a:r>
                        <a:rPr lang="en-US" sz="1600" u="none" cap="none" strike="noStrike">
                          <a:latin typeface="Roboto"/>
                          <a:ea typeface="Roboto"/>
                          <a:cs typeface="Roboto"/>
                          <a:sym typeface="Roboto"/>
                        </a:rPr>
                        <a:t>Introduction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5983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Welcome Video </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1617150">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latin typeface="Roboto"/>
                          <a:ea typeface="Roboto"/>
                          <a:cs typeface="Roboto"/>
                          <a:sym typeface="Roboto"/>
                        </a:rPr>
                        <a:t>Navigation + Interactivity Notes:</a:t>
                      </a:r>
                      <a:endParaRPr sz="16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boto"/>
                          <a:ea typeface="Roboto"/>
                          <a:cs typeface="Roboto"/>
                          <a:sym typeface="Roboto"/>
                        </a:rPr>
                        <a:t>None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16944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Closed</a:t>
                      </a:r>
                      <a:r>
                        <a:rPr lang="en-US" sz="1600" u="none" cap="none" strike="noStrike">
                          <a:latin typeface="Roboto"/>
                          <a:ea typeface="Roboto"/>
                          <a:cs typeface="Roboto"/>
                          <a:sym typeface="Roboto"/>
                        </a:rPr>
                        <a:t> captions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bl>
          </a:graphicData>
        </a:graphic>
      </p:graphicFrame>
      <p:graphicFrame>
        <p:nvGraphicFramePr>
          <p:cNvPr id="243" name="Google Shape;243;p5"/>
          <p:cNvGraphicFramePr/>
          <p:nvPr/>
        </p:nvGraphicFramePr>
        <p:xfrm>
          <a:off x="4087664" y="0"/>
          <a:ext cx="3000000" cy="3000000"/>
        </p:xfrm>
        <a:graphic>
          <a:graphicData uri="http://schemas.openxmlformats.org/drawingml/2006/table">
            <a:tbl>
              <a:tblPr bandRow="1" firstRow="1">
                <a:noFill/>
                <a:tableStyleId>{B0D84F8E-FDC6-4501-990F-627E87860C33}</a:tableStyleId>
              </a:tblPr>
              <a:tblGrid>
                <a:gridCol w="8112225"/>
              </a:tblGrid>
              <a:tr h="69477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Graphics and Slide Text:</a:t>
                      </a:r>
                      <a:endParaRPr sz="1200" u="none" cap="none" strike="noStrike">
                        <a:latin typeface="Roboto"/>
                        <a:ea typeface="Roboto"/>
                        <a:cs typeface="Roboto"/>
                        <a:sym typeface="Roboto"/>
                      </a:endParaRPr>
                    </a:p>
                  </a:txBody>
                  <a:tcPr marT="45725" marB="45725" marR="91450" marL="91450">
                    <a:solidFill>
                      <a:srgbClr val="E2ACAF"/>
                    </a:solidFill>
                  </a:tcPr>
                </a:tc>
              </a:tr>
              <a:tr h="3882425">
                <a:tc>
                  <a:txBody>
                    <a:bodyPr/>
                    <a:lstStyle/>
                    <a:p>
                      <a:pPr indent="0" lvl="0" marL="0" marR="0" rtl="0" algn="l">
                        <a:lnSpc>
                          <a:spcPct val="100000"/>
                        </a:lnSpc>
                        <a:spcBef>
                          <a:spcPts val="0"/>
                        </a:spcBef>
                        <a:spcAft>
                          <a:spcPts val="0"/>
                        </a:spcAft>
                        <a:buNone/>
                      </a:pPr>
                      <a:r>
                        <a:rPr b="1" i="0" lang="en-US" sz="1200" u="none" cap="none" strike="noStrike">
                          <a:solidFill>
                            <a:schemeClr val="dk1"/>
                          </a:solidFill>
                          <a:latin typeface="Roboto"/>
                          <a:ea typeface="Roboto"/>
                          <a:cs typeface="Roboto"/>
                          <a:sym typeface="Roboto"/>
                        </a:rPr>
                        <a:t>Title</a:t>
                      </a:r>
                      <a:r>
                        <a:rPr b="0" i="0" lang="en-US" sz="1200" u="none" cap="none" strike="noStrike">
                          <a:solidFill>
                            <a:schemeClr val="dk1"/>
                          </a:solidFill>
                          <a:latin typeface="Roboto"/>
                          <a:ea typeface="Roboto"/>
                          <a:cs typeface="Roboto"/>
                          <a:sym typeface="Roboto"/>
                        </a:rPr>
                        <a:t>: How to Engage</a:t>
                      </a:r>
                      <a:r>
                        <a:rPr b="0" i="0" lang="en-US" sz="1200" u="none" cap="none" strike="noStrike">
                          <a:solidFill>
                            <a:schemeClr val="dk1"/>
                          </a:solidFill>
                          <a:latin typeface="Roboto"/>
                          <a:ea typeface="Roboto"/>
                          <a:cs typeface="Roboto"/>
                          <a:sym typeface="Roboto"/>
                        </a:rPr>
                        <a:t> and Manage the Classroom Environment </a:t>
                      </a:r>
                      <a:endParaRPr/>
                    </a:p>
                    <a:p>
                      <a:pPr indent="0" lvl="0" marL="0" marR="0" rtl="0" algn="l">
                        <a:lnSpc>
                          <a:spcPct val="100000"/>
                        </a:lnSpc>
                        <a:spcBef>
                          <a:spcPts val="0"/>
                        </a:spcBef>
                        <a:spcAft>
                          <a:spcPts val="0"/>
                        </a:spcAft>
                        <a:buNone/>
                      </a:pPr>
                      <a:r>
                        <a:rPr b="1" i="0" lang="en-US" sz="1200" u="none" cap="none" strike="noStrike">
                          <a:solidFill>
                            <a:schemeClr val="dk1"/>
                          </a:solidFill>
                          <a:latin typeface="Roboto"/>
                          <a:ea typeface="Roboto"/>
                          <a:cs typeface="Roboto"/>
                          <a:sym typeface="Roboto"/>
                        </a:rPr>
                        <a:t>Video Script: </a:t>
                      </a:r>
                      <a:endParaRPr/>
                    </a:p>
                    <a:p>
                      <a:pPr indent="0" lvl="0" marL="0" marR="0" rtl="0" algn="l">
                        <a:lnSpc>
                          <a:spcPct val="100000"/>
                        </a:lnSpc>
                        <a:spcBef>
                          <a:spcPts val="0"/>
                        </a:spcBef>
                        <a:spcAft>
                          <a:spcPts val="0"/>
                        </a:spcAft>
                        <a:buNone/>
                      </a:pPr>
                      <a:r>
                        <a:t/>
                      </a:r>
                      <a:endParaRPr b="1"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1" lang="en-US" sz="1050" u="none" cap="none" strike="noStrike"/>
                        <a:t>Congratulations and Welcome to the Course!</a:t>
                      </a:r>
                      <a:endParaRPr sz="1050" u="none" cap="none" strike="noStrike"/>
                    </a:p>
                    <a:p>
                      <a:pPr indent="0" lvl="0" marL="0" marR="0" rtl="0" algn="l">
                        <a:lnSpc>
                          <a:spcPct val="100000"/>
                        </a:lnSpc>
                        <a:spcBef>
                          <a:spcPts val="0"/>
                        </a:spcBef>
                        <a:spcAft>
                          <a:spcPts val="0"/>
                        </a:spcAft>
                        <a:buNone/>
                      </a:pPr>
                      <a:r>
                        <a:rPr lang="en-US" sz="1050" u="none" cap="none" strike="noStrike"/>
                        <a:t>Congratulations on taking this exciting step in your professional journey! Whether you’re stepping into the classroom for the first time or you’re a seasoned educator at John Gray, we are delighted to have you here. This course is designed to celebrate your commitment to growth and to equip you with the tools to create a classroom that is calm, connected, and full of curiosity.</a:t>
                      </a:r>
                      <a:endParaRPr/>
                    </a:p>
                    <a:p>
                      <a:pPr indent="0" lvl="0" marL="0" marR="0" rtl="0" algn="l">
                        <a:lnSpc>
                          <a:spcPct val="100000"/>
                        </a:lnSpc>
                        <a:spcBef>
                          <a:spcPts val="0"/>
                        </a:spcBef>
                        <a:spcAft>
                          <a:spcPts val="0"/>
                        </a:spcAft>
                        <a:buNone/>
                      </a:pPr>
                      <a:r>
                        <a:t/>
                      </a:r>
                      <a:endParaRPr sz="1050" u="none" cap="none" strike="noStrike"/>
                    </a:p>
                    <a:p>
                      <a:pPr indent="0" lvl="0" marL="0" marR="0" rtl="0" algn="l">
                        <a:lnSpc>
                          <a:spcPct val="100000"/>
                        </a:lnSpc>
                        <a:spcBef>
                          <a:spcPts val="0"/>
                        </a:spcBef>
                        <a:spcAft>
                          <a:spcPts val="0"/>
                        </a:spcAft>
                        <a:buNone/>
                      </a:pPr>
                      <a:r>
                        <a:rPr lang="en-US" sz="1050" u="none" cap="none" strike="noStrike"/>
                        <a:t>At John Gray, we believe that every student deserves to feel seen, heard, and safe. A welcoming and inclusive environment is the foundation of meaningful learning—and that begins with you. When educators lead with care, build strong relationships, and keep students engaged, extraordinary things happen.</a:t>
                      </a:r>
                      <a:endParaRPr/>
                    </a:p>
                    <a:p>
                      <a:pPr indent="0" lvl="0" marL="0" marR="0" rtl="0" algn="l">
                        <a:lnSpc>
                          <a:spcPct val="100000"/>
                        </a:lnSpc>
                        <a:spcBef>
                          <a:spcPts val="0"/>
                        </a:spcBef>
                        <a:spcAft>
                          <a:spcPts val="0"/>
                        </a:spcAft>
                        <a:buNone/>
                      </a:pPr>
                      <a:r>
                        <a:t/>
                      </a:r>
                      <a:endParaRPr sz="1050" u="none" cap="none" strike="noStrike"/>
                    </a:p>
                    <a:p>
                      <a:pPr indent="0" lvl="0" marL="0" marR="0" rtl="0" algn="l">
                        <a:lnSpc>
                          <a:spcPct val="100000"/>
                        </a:lnSpc>
                        <a:spcBef>
                          <a:spcPts val="0"/>
                        </a:spcBef>
                        <a:spcAft>
                          <a:spcPts val="0"/>
                        </a:spcAft>
                        <a:buNone/>
                      </a:pPr>
                      <a:r>
                        <a:rPr lang="en-US" sz="1050" u="none" cap="none" strike="noStrike"/>
                        <a:t>To support you on this journey, meet John, your virtual mentor. With over a decade of experience as a master teacher, John brings a wealth of practical knowledge to help you build trust, manage classrooms effectively, and foster genuine student engagement. He has guided countless educators through challenges, helping them transform obstacles into opportunities for growth.</a:t>
                      </a:r>
                      <a:endParaRPr/>
                    </a:p>
                    <a:p>
                      <a:pPr indent="0" lvl="0" marL="0" marR="0" rtl="0" algn="l">
                        <a:lnSpc>
                          <a:spcPct val="100000"/>
                        </a:lnSpc>
                        <a:spcBef>
                          <a:spcPts val="0"/>
                        </a:spcBef>
                        <a:spcAft>
                          <a:spcPts val="0"/>
                        </a:spcAft>
                        <a:buNone/>
                      </a:pPr>
                      <a:r>
                        <a:t/>
                      </a:r>
                      <a:endParaRPr sz="1050" u="none" cap="none" strike="noStrike"/>
                    </a:p>
                    <a:p>
                      <a:pPr indent="0" lvl="0" marL="0" marR="0" rtl="0" algn="l">
                        <a:lnSpc>
                          <a:spcPct val="100000"/>
                        </a:lnSpc>
                        <a:spcBef>
                          <a:spcPts val="0"/>
                        </a:spcBef>
                        <a:spcAft>
                          <a:spcPts val="0"/>
                        </a:spcAft>
                        <a:buNone/>
                      </a:pPr>
                      <a:r>
                        <a:rPr lang="en-US" sz="1050" u="none" cap="none" strike="noStrike"/>
                        <a:t>Throughout the course, John will be by your side, offering expert guidance and proven strategies to support your success. As you make your way through each lesson, you’ll </a:t>
                      </a:r>
                      <a:r>
                        <a:rPr b="1" lang="en-US" sz="1050" u="none" cap="none" strike="noStrike"/>
                        <a:t>earn digital badges</a:t>
                      </a:r>
                      <a:r>
                        <a:rPr lang="en-US" sz="1050" u="none" cap="none" strike="noStrike"/>
                        <a:t> to mark your progress and celebrate your achievements—each one a step closer to mastering new strategies for your classroom.</a:t>
                      </a:r>
                      <a:endParaRPr/>
                    </a:p>
                    <a:p>
                      <a:pPr indent="0" lvl="0" marL="0" marR="0" rtl="0" algn="l">
                        <a:lnSpc>
                          <a:spcPct val="100000"/>
                        </a:lnSpc>
                        <a:spcBef>
                          <a:spcPts val="0"/>
                        </a:spcBef>
                        <a:spcAft>
                          <a:spcPts val="0"/>
                        </a:spcAft>
                        <a:buNone/>
                      </a:pPr>
                      <a:r>
                        <a:t/>
                      </a:r>
                      <a:endParaRPr sz="1050" u="none" cap="none" strike="noStrike"/>
                    </a:p>
                    <a:p>
                      <a:pPr indent="0" lvl="0" marL="0" marR="0" rtl="0" algn="l">
                        <a:lnSpc>
                          <a:spcPct val="100000"/>
                        </a:lnSpc>
                        <a:spcBef>
                          <a:spcPts val="0"/>
                        </a:spcBef>
                        <a:spcAft>
                          <a:spcPts val="0"/>
                        </a:spcAft>
                        <a:buNone/>
                      </a:pPr>
                      <a:r>
                        <a:rPr lang="en-US" sz="1050" u="none" cap="none" strike="noStrike"/>
                        <a:t>Any time you need insight or inspiration, simply click on John’s icon—he’ll be there to help. Once again, congratulations on taking this important step in your professional development. We’re thrilled to embark on this journey with you!</a:t>
                      </a:r>
                      <a:endParaRPr/>
                    </a:p>
                    <a:p>
                      <a:pPr indent="0" lvl="0" marL="0" marR="0" rtl="0" algn="l">
                        <a:lnSpc>
                          <a:spcPct val="100000"/>
                        </a:lnSpc>
                        <a:spcBef>
                          <a:spcPts val="0"/>
                        </a:spcBef>
                        <a:spcAft>
                          <a:spcPts val="0"/>
                        </a:spcAft>
                        <a:buNone/>
                      </a:pPr>
                      <a:br>
                        <a:rPr b="0" lang="en-US" sz="1200" u="none" cap="none" strike="noStrike">
                          <a:latin typeface="Roboto"/>
                          <a:ea typeface="Roboto"/>
                          <a:cs typeface="Roboto"/>
                          <a:sym typeface="Roboto"/>
                        </a:rPr>
                      </a:br>
                      <a:br>
                        <a:rPr lang="en-US" sz="1200" u="none" cap="none" strike="noStrike">
                          <a:latin typeface="Roboto"/>
                          <a:ea typeface="Roboto"/>
                          <a:cs typeface="Roboto"/>
                          <a:sym typeface="Roboto"/>
                        </a:rPr>
                      </a:b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244" name="Google Shape;244;p5"/>
          <p:cNvGraphicFramePr/>
          <p:nvPr/>
        </p:nvGraphicFramePr>
        <p:xfrm>
          <a:off x="4079776" y="4587404"/>
          <a:ext cx="3000000" cy="3000000"/>
        </p:xfrm>
        <a:graphic>
          <a:graphicData uri="http://schemas.openxmlformats.org/drawingml/2006/table">
            <a:tbl>
              <a:tblPr bandRow="1">
                <a:solidFill>
                  <a:srgbClr val="D8F1E3"/>
                </a:solidFill>
                <a:tableStyleId>{B0D84F8E-FDC6-4501-990F-627E87860C33}</a:tableStyleId>
              </a:tblPr>
              <a:tblGrid>
                <a:gridCol w="8128000"/>
              </a:tblGrid>
              <a:tr h="11367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Narration/Voiceover/SoundFX: None</a:t>
                      </a:r>
                      <a:endParaRPr sz="1800" u="none" cap="none" strike="noStrike">
                        <a:solidFill>
                          <a:schemeClr val="dk1"/>
                        </a:solidFill>
                      </a:endParaRPr>
                    </a:p>
                  </a:txBody>
                  <a:tcPr marT="45725" marB="45725" marR="91450" marL="91450">
                    <a:solidFill>
                      <a:srgbClr val="E2ACAF"/>
                    </a:solidFill>
                  </a:tcPr>
                </a:tc>
              </a:tr>
            </a:tbl>
          </a:graphicData>
        </a:graphic>
      </p:graphicFrame>
      <p:graphicFrame>
        <p:nvGraphicFramePr>
          <p:cNvPr id="245" name="Google Shape;245;p5"/>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Clr>
                          <a:srgbClr val="000000"/>
                        </a:buClr>
                        <a:buSzPts val="1800"/>
                        <a:buFont typeface="Arial"/>
                        <a:buNone/>
                      </a:pPr>
                      <a:r>
                        <a:rPr b="0" lang="en-US" sz="1800" u="none" cap="none" strike="noStrike">
                          <a:solidFill>
                            <a:schemeClr val="dk1"/>
                          </a:solidFill>
                        </a:rPr>
                        <a:t>Animation: None</a:t>
                      </a:r>
                      <a:endParaRPr sz="1400" u="none" cap="none" strike="noStrike"/>
                    </a:p>
                  </a:txBody>
                  <a:tcPr marT="45725" marB="45725" marR="91450" marL="91450">
                    <a:solidFill>
                      <a:srgbClr val="CC6A6F"/>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graphicFrame>
        <p:nvGraphicFramePr>
          <p:cNvPr id="251" name="Google Shape;251;p6"/>
          <p:cNvGraphicFramePr/>
          <p:nvPr/>
        </p:nvGraphicFramePr>
        <p:xfrm>
          <a:off x="0" y="1"/>
          <a:ext cx="3000000" cy="3000000"/>
        </p:xfrm>
        <a:graphic>
          <a:graphicData uri="http://schemas.openxmlformats.org/drawingml/2006/table">
            <a:tbl>
              <a:tblPr bandRow="1" firstRow="1">
                <a:noFill/>
                <a:tableStyleId>{F00765E7-AE15-4373-9437-D55549A1E262}</a:tableStyleId>
              </a:tblPr>
              <a:tblGrid>
                <a:gridCol w="2039900"/>
                <a:gridCol w="2039900"/>
              </a:tblGrid>
              <a:tr h="542250">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7705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3748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6921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342900" lvl="0" marL="457200" marR="0" rtl="0" algn="l">
                        <a:lnSpc>
                          <a:spcPct val="100000"/>
                        </a:lnSpc>
                        <a:spcBef>
                          <a:spcPts val="0"/>
                        </a:spcBef>
                        <a:spcAft>
                          <a:spcPts val="0"/>
                        </a:spcAft>
                        <a:buClr>
                          <a:srgbClr val="000000"/>
                        </a:buClr>
                        <a:buSzPts val="1800"/>
                        <a:buFont typeface="Arial"/>
                        <a:buAutoNum type="alphaUcPeriod"/>
                      </a:pPr>
                      <a:r>
                        <a:rPr lang="en-US" sz="1600" u="none" cap="none" strike="noStrike">
                          <a:latin typeface="Roboto"/>
                          <a:ea typeface="Roboto"/>
                          <a:cs typeface="Roboto"/>
                          <a:sym typeface="Roboto"/>
                        </a:rPr>
                        <a:t>Introduction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7705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3 – General Objectives</a:t>
                      </a:r>
                      <a:r>
                        <a:rPr lang="en-US" sz="1600" u="none" cap="none" strike="noStrike">
                          <a:latin typeface="Roboto"/>
                          <a:ea typeface="Roboto"/>
                          <a:cs typeface="Roboto"/>
                          <a:sym typeface="Roboto"/>
                        </a:rPr>
                        <a:t> and how to get help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2311700">
                <a:tc gridSpan="2">
                  <a:txBody>
                    <a:bodyPr/>
                    <a:lstStyle/>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Navigation + Interactivity: </a:t>
                      </a:r>
                      <a:endParaRPr/>
                    </a:p>
                    <a:p>
                      <a:pPr indent="0" lvl="0" marL="0" marR="0" rtl="0" algn="l">
                        <a:lnSpc>
                          <a:spcPct val="100000"/>
                        </a:lnSpc>
                        <a:spcBef>
                          <a:spcPts val="0"/>
                        </a:spcBef>
                        <a:spcAft>
                          <a:spcPts val="0"/>
                        </a:spcAft>
                        <a:buNone/>
                      </a:pPr>
                      <a:r>
                        <a:t/>
                      </a:r>
                      <a:endParaRPr b="0" sz="1200" u="none" cap="none" strike="noStrike">
                        <a:latin typeface="Roboto"/>
                        <a:ea typeface="Roboto"/>
                        <a:cs typeface="Roboto"/>
                        <a:sym typeface="Roboto"/>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Back button:</a:t>
                      </a:r>
                      <a:r>
                        <a:rPr lang="en-US" sz="1200" u="none" cap="none" strike="noStrike">
                          <a:latin typeface="Roboto"/>
                          <a:ea typeface="Roboto"/>
                          <a:cs typeface="Roboto"/>
                          <a:sym typeface="Roboto"/>
                        </a:rPr>
                        <a:t> Navigates to the previous slide.</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Orange arrow:</a:t>
                      </a:r>
                      <a:r>
                        <a:rPr lang="en-US" sz="1200" u="none" cap="none" strike="noStrike">
                          <a:latin typeface="Roboto"/>
                          <a:ea typeface="Roboto"/>
                          <a:cs typeface="Roboto"/>
                          <a:sym typeface="Roboto"/>
                        </a:rPr>
                        <a:t> Reveals </a:t>
                      </a:r>
                      <a:r>
                        <a:rPr b="1" lang="en-US" sz="1200" u="none" cap="none" strike="noStrike">
                          <a:latin typeface="Roboto"/>
                          <a:ea typeface="Roboto"/>
                          <a:cs typeface="Roboto"/>
                          <a:sym typeface="Roboto"/>
                        </a:rPr>
                        <a:t>Callout 2</a:t>
                      </a:r>
                      <a:r>
                        <a:rPr lang="en-US" sz="1200" u="none" cap="none" strike="noStrike">
                          <a:latin typeface="Roboto"/>
                          <a:ea typeface="Roboto"/>
                          <a:cs typeface="Roboto"/>
                          <a:sym typeface="Roboto"/>
                        </a:rPr>
                        <a:t>, then </a:t>
                      </a:r>
                      <a:r>
                        <a:rPr b="1" lang="en-US" sz="1200" u="none" cap="none" strike="noStrike">
                          <a:latin typeface="Roboto"/>
                          <a:ea typeface="Roboto"/>
                          <a:cs typeface="Roboto"/>
                          <a:sym typeface="Roboto"/>
                        </a:rPr>
                        <a:t>Callout 3</a:t>
                      </a:r>
                      <a:r>
                        <a:rPr lang="en-US" sz="1200" u="none" cap="none" strike="noStrike">
                          <a:latin typeface="Roboto"/>
                          <a:ea typeface="Roboto"/>
                          <a:cs typeface="Roboto"/>
                          <a:sym typeface="Roboto"/>
                        </a:rPr>
                        <a:t> sequentially.</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Support Needed icon:</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On this slide – opens the </a:t>
                      </a:r>
                      <a:r>
                        <a:rPr b="1" lang="en-US" sz="1200" u="none" cap="none" strike="noStrike">
                          <a:latin typeface="Roboto"/>
                          <a:ea typeface="Roboto"/>
                          <a:cs typeface="Roboto"/>
                          <a:sym typeface="Roboto"/>
                        </a:rPr>
                        <a:t>“Introduction” layer</a:t>
                      </a:r>
                      <a:r>
                        <a:rPr lang="en-US" sz="1200" u="none" cap="none" strike="noStrike">
                          <a:latin typeface="Roboto"/>
                          <a:ea typeface="Roboto"/>
                          <a:cs typeface="Roboto"/>
                          <a:sym typeface="Roboto"/>
                        </a:rPr>
                        <a:t>.</a:t>
                      </a:r>
                      <a:endParaRPr/>
                    </a:p>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On all subsequent slides – opens the </a:t>
                      </a:r>
                      <a:r>
                        <a:rPr b="1" lang="en-US" sz="1200" u="none" cap="none" strike="noStrike">
                          <a:latin typeface="Roboto"/>
                          <a:ea typeface="Roboto"/>
                          <a:cs typeface="Roboto"/>
                          <a:sym typeface="Roboto"/>
                        </a:rPr>
                        <a:t>“Support Needed” layer</a:t>
                      </a:r>
                      <a:r>
                        <a:rPr lang="en-US" sz="1200" u="none" cap="none" strike="noStrike">
                          <a:latin typeface="Roboto"/>
                          <a:ea typeface="Roboto"/>
                          <a:cs typeface="Roboto"/>
                          <a:sym typeface="Roboto"/>
                        </a:rPr>
                        <a:t>.</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Next button:</a:t>
                      </a:r>
                      <a:r>
                        <a:rPr lang="en-US" sz="1200" u="none" cap="none" strike="noStrike">
                          <a:latin typeface="Roboto"/>
                          <a:ea typeface="Roboto"/>
                          <a:cs typeface="Roboto"/>
                          <a:sym typeface="Roboto"/>
                        </a:rPr>
                        <a:t> Becomes active once interactions are complete and advances the learner to the next slide.</a:t>
                      </a:r>
                      <a:endParaRPr sz="12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11568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Accessibility: </a:t>
                      </a:r>
                      <a:endParaRPr sz="14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Roboto"/>
                          <a:ea typeface="Roboto"/>
                          <a:cs typeface="Roboto"/>
                          <a:sym typeface="Roboto"/>
                        </a:rPr>
                        <a:t>alt text for images</a:t>
                      </a:r>
                      <a:endParaRPr sz="14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bl>
          </a:graphicData>
        </a:graphic>
      </p:graphicFrame>
      <p:graphicFrame>
        <p:nvGraphicFramePr>
          <p:cNvPr id="252" name="Google Shape;252;p6"/>
          <p:cNvGraphicFramePr/>
          <p:nvPr/>
        </p:nvGraphicFramePr>
        <p:xfrm>
          <a:off x="4087664" y="0"/>
          <a:ext cx="3000000" cy="3000000"/>
        </p:xfrm>
        <a:graphic>
          <a:graphicData uri="http://schemas.openxmlformats.org/drawingml/2006/table">
            <a:tbl>
              <a:tblPr bandRow="1" firstRow="1">
                <a:noFill/>
                <a:tableStyleId>{B0D84F8E-FDC6-4501-990F-627E87860C33}</a:tableStyleId>
              </a:tblPr>
              <a:tblGrid>
                <a:gridCol w="8112225"/>
              </a:tblGrid>
              <a:tr h="69477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Graphics and Slide Text: </a:t>
                      </a:r>
                      <a:r>
                        <a:rPr b="0" lang="en-US" sz="1200" u="none" cap="none" strike="noStrike">
                          <a:solidFill>
                            <a:schemeClr val="dk1"/>
                          </a:solidFill>
                        </a:rPr>
                        <a:t>Slide 3</a:t>
                      </a:r>
                      <a:r>
                        <a:rPr b="0" lang="en-US" sz="1200" u="none" cap="none" strike="noStrike">
                          <a:solidFill>
                            <a:schemeClr val="dk1"/>
                          </a:solidFill>
                        </a:rPr>
                        <a:t> </a:t>
                      </a:r>
                      <a:r>
                        <a:rPr b="0" lang="en-US" sz="1200" u="none" cap="none" strike="noStrike">
                          <a:solidFill>
                            <a:schemeClr val="dk1"/>
                          </a:solidFill>
                        </a:rPr>
                        <a:t>Background, John with Notebook </a:t>
                      </a:r>
                      <a:endParaRPr b="0" sz="1200" u="none" cap="none" strike="noStrike">
                        <a:latin typeface="Roboto"/>
                        <a:ea typeface="Roboto"/>
                        <a:cs typeface="Roboto"/>
                        <a:sym typeface="Roboto"/>
                      </a:endParaRPr>
                    </a:p>
                  </a:txBody>
                  <a:tcPr marT="45725" marB="45725" marR="91450" marL="91450">
                    <a:solidFill>
                      <a:srgbClr val="E2ACAF"/>
                    </a:solidFill>
                  </a:tcPr>
                </a:tc>
              </a:tr>
              <a:tr h="3882425">
                <a:tc>
                  <a:txBody>
                    <a:bodyPr/>
                    <a:lstStyle/>
                    <a:p>
                      <a:pPr indent="0" lvl="0" marL="0" marR="0" rtl="0" algn="l">
                        <a:lnSpc>
                          <a:spcPct val="100000"/>
                        </a:lnSpc>
                        <a:spcBef>
                          <a:spcPts val="0"/>
                        </a:spcBef>
                        <a:spcAft>
                          <a:spcPts val="0"/>
                        </a:spcAft>
                        <a:buClr>
                          <a:srgbClr val="000000"/>
                        </a:buClr>
                        <a:buSzPts val="1200"/>
                        <a:buFont typeface="Arial"/>
                        <a:buNone/>
                      </a:pPr>
                      <a:r>
                        <a:t/>
                      </a:r>
                      <a:endParaRPr b="0"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b="0"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b="0"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b="0"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b="0" sz="1200" u="none" cap="none" strike="noStrike">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253" name="Google Shape;253;p6"/>
          <p:cNvGraphicFramePr/>
          <p:nvPr/>
        </p:nvGraphicFramePr>
        <p:xfrm>
          <a:off x="4079776" y="4214648"/>
          <a:ext cx="3000000" cy="3000000"/>
        </p:xfrm>
        <a:graphic>
          <a:graphicData uri="http://schemas.openxmlformats.org/drawingml/2006/table">
            <a:tbl>
              <a:tblPr bandRow="1">
                <a:solidFill>
                  <a:srgbClr val="D8F1E3"/>
                </a:solidFill>
                <a:tableStyleId>{B0D84F8E-FDC6-4501-990F-627E87860C33}</a:tableStyleId>
              </a:tblPr>
              <a:tblGrid>
                <a:gridCol w="8128000"/>
              </a:tblGrid>
              <a:tr h="1509475">
                <a:tc>
                  <a:txBody>
                    <a:bodyPr/>
                    <a:lstStyle/>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Narration/Voiceover/SoundFX: None</a:t>
                      </a:r>
                      <a:endParaRPr sz="1200" u="none" cap="none" strike="noStrike">
                        <a:solidFill>
                          <a:schemeClr val="dk1"/>
                        </a:solidFill>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254" name="Google Shape;254;p6"/>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None/>
                      </a:pPr>
                      <a:r>
                        <a:rPr b="0" lang="en-US" sz="1200" u="none" cap="none" strike="noStrike">
                          <a:solidFill>
                            <a:schemeClr val="dk1"/>
                          </a:solidFill>
                          <a:latin typeface="Roboto"/>
                          <a:ea typeface="Roboto"/>
                          <a:cs typeface="Roboto"/>
                          <a:sym typeface="Roboto"/>
                        </a:rPr>
                        <a:t>Animation:</a:t>
                      </a:r>
                      <a:endParaRPr/>
                    </a:p>
                    <a:p>
                      <a:pPr indent="0" lvl="0" marL="0" marR="0" rtl="0" algn="l">
                        <a:lnSpc>
                          <a:spcPct val="100000"/>
                        </a:lnSpc>
                        <a:spcBef>
                          <a:spcPts val="0"/>
                        </a:spcBef>
                        <a:spcAft>
                          <a:spcPts val="0"/>
                        </a:spcAft>
                        <a:buNone/>
                      </a:pPr>
                      <a:r>
                        <a:rPr b="0" lang="en-US" sz="1200" u="none" cap="none" strike="noStrike">
                          <a:solidFill>
                            <a:schemeClr val="dk1"/>
                          </a:solidFill>
                          <a:latin typeface="Roboto"/>
                          <a:ea typeface="Roboto"/>
                          <a:cs typeface="Roboto"/>
                          <a:sym typeface="Roboto"/>
                        </a:rPr>
                        <a:t>John’s first callout animates onto the screen. Learner clicks the orange arrow, triggering Callout 2 to appear.</a:t>
                      </a:r>
                      <a:endParaRPr/>
                    </a:p>
                    <a:p>
                      <a:pPr indent="0" lvl="0" marL="0" marR="0" rtl="0" algn="l">
                        <a:lnSpc>
                          <a:spcPct val="100000"/>
                        </a:lnSpc>
                        <a:spcBef>
                          <a:spcPts val="0"/>
                        </a:spcBef>
                        <a:spcAft>
                          <a:spcPts val="0"/>
                        </a:spcAft>
                        <a:buNone/>
                      </a:pPr>
                      <a:r>
                        <a:rPr b="0" lang="en-US" sz="1200" u="none" cap="none" strike="noStrike">
                          <a:solidFill>
                            <a:schemeClr val="dk1"/>
                          </a:solidFill>
                          <a:latin typeface="Roboto"/>
                          <a:ea typeface="Roboto"/>
                          <a:cs typeface="Roboto"/>
                          <a:sym typeface="Roboto"/>
                        </a:rPr>
                        <a:t>After Callout 2 appears, the “Support Needed” icon animates in with a highlight or subtle motion to draw attention.</a:t>
                      </a:r>
                      <a:endParaRPr/>
                    </a:p>
                    <a:p>
                      <a:pPr indent="0" lvl="0" marL="0" marR="0" rtl="0" algn="l">
                        <a:lnSpc>
                          <a:spcPct val="100000"/>
                        </a:lnSpc>
                        <a:spcBef>
                          <a:spcPts val="0"/>
                        </a:spcBef>
                        <a:spcAft>
                          <a:spcPts val="0"/>
                        </a:spcAft>
                        <a:buNone/>
                      </a:pPr>
                      <a:r>
                        <a:rPr b="0" lang="en-US" sz="1200" u="none" cap="none" strike="noStrike">
                          <a:solidFill>
                            <a:schemeClr val="dk1"/>
                          </a:solidFill>
                          <a:latin typeface="Roboto"/>
                          <a:ea typeface="Roboto"/>
                          <a:cs typeface="Roboto"/>
                          <a:sym typeface="Roboto"/>
                        </a:rPr>
                        <a:t>An arrow appears on Callout 2, indicating the next action. When the learner clicks the orange arrow again, John’s third callout animates in.</a:t>
                      </a:r>
                      <a:endParaRPr b="0" sz="1200" u="none" cap="none" strike="noStrike">
                        <a:solidFill>
                          <a:schemeClr val="dk1"/>
                        </a:solidFill>
                        <a:latin typeface="Roboto"/>
                        <a:ea typeface="Roboto"/>
                        <a:cs typeface="Roboto"/>
                        <a:sym typeface="Roboto"/>
                      </a:endParaRPr>
                    </a:p>
                  </a:txBody>
                  <a:tcPr marT="45725" marB="45725" marR="91450" marL="91450">
                    <a:solidFill>
                      <a:srgbClr val="CC6A6F"/>
                    </a:solidFill>
                  </a:tcPr>
                </a:tc>
              </a:tr>
            </a:tbl>
          </a:graphicData>
        </a:graphic>
      </p:graphicFrame>
      <p:pic>
        <p:nvPicPr>
          <p:cNvPr id="255" name="Google Shape;255;p6"/>
          <p:cNvPicPr preferRelativeResize="0"/>
          <p:nvPr/>
        </p:nvPicPr>
        <p:blipFill rotWithShape="1">
          <a:blip r:embed="rId3">
            <a:alphaModFix/>
          </a:blip>
          <a:srcRect b="0" l="0" r="0" t="0"/>
          <a:stretch/>
        </p:blipFill>
        <p:spPr>
          <a:xfrm>
            <a:off x="5167424" y="764140"/>
            <a:ext cx="5966694" cy="335468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graphicFrame>
        <p:nvGraphicFramePr>
          <p:cNvPr id="261" name="Google Shape;261;p7"/>
          <p:cNvGraphicFramePr/>
          <p:nvPr/>
        </p:nvGraphicFramePr>
        <p:xfrm>
          <a:off x="0" y="1"/>
          <a:ext cx="3000000" cy="3000000"/>
        </p:xfrm>
        <a:graphic>
          <a:graphicData uri="http://schemas.openxmlformats.org/drawingml/2006/table">
            <a:tbl>
              <a:tblPr bandRow="1" firstRow="1">
                <a:noFill/>
                <a:tableStyleId>{F00765E7-AE15-4373-9437-D55549A1E262}</a:tableStyleId>
              </a:tblPr>
              <a:tblGrid>
                <a:gridCol w="1459825"/>
                <a:gridCol w="580075"/>
                <a:gridCol w="2039900"/>
              </a:tblGrid>
              <a:tr h="601275">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gridSpan="2">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c hMerge="1"/>
              </a:tr>
              <a:tr h="7950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hMerge="1"/>
              </a:tr>
              <a:tr h="5517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hMerge="1"/>
              </a:tr>
              <a:tr h="10187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gridSpan="2">
                  <a:txBody>
                    <a:bodyPr/>
                    <a:lstStyle/>
                    <a:p>
                      <a:pPr indent="-342900" lvl="0" marL="457200" marR="0" rtl="0" algn="l">
                        <a:lnSpc>
                          <a:spcPct val="100000"/>
                        </a:lnSpc>
                        <a:spcBef>
                          <a:spcPts val="0"/>
                        </a:spcBef>
                        <a:spcAft>
                          <a:spcPts val="0"/>
                        </a:spcAft>
                        <a:buClr>
                          <a:srgbClr val="000000"/>
                        </a:buClr>
                        <a:buSzPts val="1800"/>
                        <a:buFont typeface="Arial"/>
                        <a:buAutoNum type="alphaUcPeriod"/>
                      </a:pPr>
                      <a:r>
                        <a:rPr lang="en-US" sz="1600" u="none" cap="none" strike="noStrike">
                          <a:latin typeface="Roboto"/>
                          <a:ea typeface="Roboto"/>
                          <a:cs typeface="Roboto"/>
                          <a:sym typeface="Roboto"/>
                        </a:rPr>
                        <a:t>Introduction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6012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Introduction Layer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hMerge="1"/>
              </a:tr>
              <a:tr h="1625050">
                <a:tc gridSpan="3">
                  <a:txBody>
                    <a:bodyPr/>
                    <a:lstStyle/>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Navigation + Interactivity: </a:t>
                      </a:r>
                      <a:endParaRPr b="0" sz="1200" u="none" cap="none" strike="noStrike">
                        <a:latin typeface="Roboto"/>
                        <a:ea typeface="Roboto"/>
                        <a:cs typeface="Roboto"/>
                        <a:sym typeface="Roboto"/>
                      </a:endParaRPr>
                    </a:p>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The </a:t>
                      </a:r>
                      <a:r>
                        <a:rPr b="1" lang="en-US" sz="1200" u="none" cap="none" strike="noStrike">
                          <a:latin typeface="Roboto"/>
                          <a:ea typeface="Roboto"/>
                          <a:cs typeface="Roboto"/>
                          <a:sym typeface="Roboto"/>
                        </a:rPr>
                        <a:t>“Support Needed” icon</a:t>
                      </a:r>
                      <a:r>
                        <a:rPr lang="en-US" sz="1200" u="none" cap="none" strike="noStrike">
                          <a:latin typeface="Roboto"/>
                          <a:ea typeface="Roboto"/>
                          <a:cs typeface="Roboto"/>
                          <a:sym typeface="Roboto"/>
                        </a:rPr>
                        <a:t> will appear on multiple slides throughout the course.</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Slide 3 – Objectives and How to Get Help only:</a:t>
                      </a:r>
                      <a:endParaRPr sz="1200" u="none" cap="none" strike="noStrike">
                        <a:latin typeface="Roboto"/>
                        <a:ea typeface="Roboto"/>
                        <a:cs typeface="Roboto"/>
                        <a:sym typeface="Roboto"/>
                      </a:endParaRPr>
                    </a:p>
                    <a:p>
                      <a:pPr indent="0" lvl="1" marL="0" marR="0" rtl="0" algn="l">
                        <a:lnSpc>
                          <a:spcPct val="100000"/>
                        </a:lnSpc>
                        <a:spcBef>
                          <a:spcPts val="0"/>
                        </a:spcBef>
                        <a:spcAft>
                          <a:spcPts val="0"/>
                        </a:spcAft>
                        <a:buNone/>
                      </a:pPr>
                      <a:r>
                        <a:rPr lang="en-US" sz="1200" u="none" cap="none" strike="noStrike">
                          <a:latin typeface="Roboto"/>
                          <a:ea typeface="Roboto"/>
                          <a:cs typeface="Roboto"/>
                          <a:sym typeface="Roboto"/>
                        </a:rPr>
                        <a:t>When the icon is clicked, an </a:t>
                      </a:r>
                      <a:r>
                        <a:rPr b="1" lang="en-US" sz="1200" u="none" cap="none" strike="noStrike">
                          <a:latin typeface="Roboto"/>
                          <a:ea typeface="Roboto"/>
                          <a:cs typeface="Roboto"/>
                          <a:sym typeface="Roboto"/>
                        </a:rPr>
                        <a:t>introductory layer</a:t>
                      </a:r>
                      <a:r>
                        <a:rPr lang="en-US" sz="1200" u="none" cap="none" strike="noStrike">
                          <a:latin typeface="Roboto"/>
                          <a:ea typeface="Roboto"/>
                          <a:cs typeface="Roboto"/>
                          <a:sym typeface="Roboto"/>
                        </a:rPr>
                        <a:t> will appear.</a:t>
                      </a:r>
                      <a:endParaRPr/>
                    </a:p>
                    <a:p>
                      <a:pPr indent="0" lvl="1" marL="0" marR="0" rtl="0" algn="l">
                        <a:lnSpc>
                          <a:spcPct val="100000"/>
                        </a:lnSpc>
                        <a:spcBef>
                          <a:spcPts val="0"/>
                        </a:spcBef>
                        <a:spcAft>
                          <a:spcPts val="0"/>
                        </a:spcAft>
                        <a:buNone/>
                      </a:pPr>
                      <a:r>
                        <a:rPr lang="en-US" sz="1200" u="none" cap="none" strike="noStrike">
                          <a:latin typeface="Roboto"/>
                          <a:ea typeface="Roboto"/>
                          <a:cs typeface="Roboto"/>
                          <a:sym typeface="Roboto"/>
                        </a:rPr>
                        <a:t>Include an </a:t>
                      </a:r>
                      <a:r>
                        <a:rPr b="1" lang="en-US" sz="1200" u="none" cap="none" strike="noStrike">
                          <a:latin typeface="Roboto"/>
                          <a:ea typeface="Roboto"/>
                          <a:cs typeface="Roboto"/>
                          <a:sym typeface="Roboto"/>
                        </a:rPr>
                        <a:t>X button</a:t>
                      </a:r>
                      <a:r>
                        <a:rPr lang="en-US" sz="1200" u="none" cap="none" strike="noStrike">
                          <a:latin typeface="Roboto"/>
                          <a:ea typeface="Roboto"/>
                          <a:cs typeface="Roboto"/>
                          <a:sym typeface="Roboto"/>
                        </a:rPr>
                        <a:t> to close this layer.</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All other slides:</a:t>
                      </a:r>
                      <a:endParaRPr sz="1200" u="none" cap="none" strike="noStrike">
                        <a:latin typeface="Roboto"/>
                        <a:ea typeface="Roboto"/>
                        <a:cs typeface="Roboto"/>
                        <a:sym typeface="Roboto"/>
                      </a:endParaRPr>
                    </a:p>
                    <a:p>
                      <a:pPr indent="0" lvl="1" marL="0" marR="0" rtl="0" algn="l">
                        <a:lnSpc>
                          <a:spcPct val="100000"/>
                        </a:lnSpc>
                        <a:spcBef>
                          <a:spcPts val="0"/>
                        </a:spcBef>
                        <a:spcAft>
                          <a:spcPts val="0"/>
                        </a:spcAft>
                        <a:buNone/>
                      </a:pPr>
                      <a:r>
                        <a:rPr lang="en-US" sz="1200" u="none" cap="none" strike="noStrike">
                          <a:latin typeface="Roboto"/>
                          <a:ea typeface="Roboto"/>
                          <a:cs typeface="Roboto"/>
                          <a:sym typeface="Roboto"/>
                        </a:rPr>
                        <a:t>Clicking the icon will open the </a:t>
                      </a:r>
                      <a:r>
                        <a:rPr b="1" lang="en-US" sz="1200" u="none" cap="none" strike="noStrike">
                          <a:latin typeface="Roboto"/>
                          <a:ea typeface="Roboto"/>
                          <a:cs typeface="Roboto"/>
                          <a:sym typeface="Roboto"/>
                        </a:rPr>
                        <a:t>“Support Needed” layer</a:t>
                      </a:r>
                      <a:r>
                        <a:rPr lang="en-US" sz="1200" u="none" cap="none" strike="noStrike">
                          <a:latin typeface="Roboto"/>
                          <a:ea typeface="Roboto"/>
                          <a:cs typeface="Roboto"/>
                          <a:sym typeface="Roboto"/>
                        </a:rPr>
                        <a:t>.</a:t>
                      </a:r>
                      <a:endParaRPr/>
                    </a:p>
                    <a:p>
                      <a:pPr indent="0" lvl="1" marL="0" marR="0" rtl="0" algn="l">
                        <a:lnSpc>
                          <a:spcPct val="100000"/>
                        </a:lnSpc>
                        <a:spcBef>
                          <a:spcPts val="0"/>
                        </a:spcBef>
                        <a:spcAft>
                          <a:spcPts val="0"/>
                        </a:spcAft>
                        <a:buNone/>
                      </a:pPr>
                      <a:r>
                        <a:rPr lang="en-US" sz="1200" u="none" cap="none" strike="noStrike">
                          <a:latin typeface="Roboto"/>
                          <a:ea typeface="Roboto"/>
                          <a:cs typeface="Roboto"/>
                          <a:sym typeface="Roboto"/>
                        </a:rPr>
                        <a:t>The X button should also be available to close the layer.</a:t>
                      </a:r>
                      <a:endParaRPr sz="12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c hMerge="1"/>
              </a:tr>
              <a:tr h="1702725">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alt text</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hMerge="1"/>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bl>
          </a:graphicData>
        </a:graphic>
      </p:graphicFrame>
      <p:graphicFrame>
        <p:nvGraphicFramePr>
          <p:cNvPr id="262" name="Google Shape;262;p7"/>
          <p:cNvGraphicFramePr/>
          <p:nvPr/>
        </p:nvGraphicFramePr>
        <p:xfrm>
          <a:off x="4087664" y="0"/>
          <a:ext cx="3000000" cy="3000000"/>
        </p:xfrm>
        <a:graphic>
          <a:graphicData uri="http://schemas.openxmlformats.org/drawingml/2006/table">
            <a:tbl>
              <a:tblPr bandRow="1" firstRow="1">
                <a:noFill/>
                <a:tableStyleId>{B0D84F8E-FDC6-4501-990F-627E87860C33}</a:tableStyleId>
              </a:tblPr>
              <a:tblGrid>
                <a:gridCol w="8112225"/>
              </a:tblGrid>
              <a:tr h="69477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Graphics and Slide Text: </a:t>
                      </a:r>
                      <a:r>
                        <a:rPr b="0" lang="en-US" sz="1200" u="none" cap="none" strike="noStrike">
                          <a:solidFill>
                            <a:schemeClr val="dk1"/>
                          </a:solidFill>
                        </a:rPr>
                        <a:t>Slide 3</a:t>
                      </a:r>
                      <a:r>
                        <a:rPr b="0" lang="en-US" sz="1200" u="none" cap="none" strike="noStrike">
                          <a:solidFill>
                            <a:schemeClr val="dk1"/>
                          </a:solidFill>
                        </a:rPr>
                        <a:t> </a:t>
                      </a:r>
                      <a:r>
                        <a:rPr b="0" lang="en-US" sz="1200" u="none" cap="none" strike="noStrike">
                          <a:solidFill>
                            <a:schemeClr val="dk1"/>
                          </a:solidFill>
                        </a:rPr>
                        <a:t>Background, John with Notebook </a:t>
                      </a:r>
                      <a:endParaRPr b="0" sz="1200" u="none" cap="none" strike="noStrike">
                        <a:latin typeface="Roboto"/>
                        <a:ea typeface="Roboto"/>
                        <a:cs typeface="Roboto"/>
                        <a:sym typeface="Roboto"/>
                      </a:endParaRPr>
                    </a:p>
                  </a:txBody>
                  <a:tcPr marT="45725" marB="45725" marR="91450" marL="91450">
                    <a:solidFill>
                      <a:srgbClr val="E2ACAF"/>
                    </a:solidFill>
                  </a:tcPr>
                </a:tc>
              </a:tr>
              <a:tr h="3882425">
                <a:tc>
                  <a:txBody>
                    <a:bodyPr/>
                    <a:lstStyle/>
                    <a:p>
                      <a:pPr indent="0" lvl="0" marL="0" marR="0" rtl="0" algn="l">
                        <a:lnSpc>
                          <a:spcPct val="100000"/>
                        </a:lnSpc>
                        <a:spcBef>
                          <a:spcPts val="0"/>
                        </a:spcBef>
                        <a:spcAft>
                          <a:spcPts val="0"/>
                        </a:spcAft>
                        <a:buClr>
                          <a:srgbClr val="000000"/>
                        </a:buClr>
                        <a:buSzPts val="1200"/>
                        <a:buFont typeface="Arial"/>
                        <a:buNone/>
                      </a:pPr>
                      <a:r>
                        <a:t/>
                      </a:r>
                      <a:endParaRPr b="0" sz="1200" u="none" cap="none" strike="noStrike">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263" name="Google Shape;263;p7"/>
          <p:cNvGraphicFramePr/>
          <p:nvPr/>
        </p:nvGraphicFramePr>
        <p:xfrm>
          <a:off x="4079776" y="4214648"/>
          <a:ext cx="3000000" cy="3000000"/>
        </p:xfrm>
        <a:graphic>
          <a:graphicData uri="http://schemas.openxmlformats.org/drawingml/2006/table">
            <a:tbl>
              <a:tblPr bandRow="1">
                <a:solidFill>
                  <a:srgbClr val="D8F1E3"/>
                </a:solidFill>
                <a:tableStyleId>{B0D84F8E-FDC6-4501-990F-627E87860C33}</a:tableStyleId>
              </a:tblPr>
              <a:tblGrid>
                <a:gridCol w="8128000"/>
              </a:tblGrid>
              <a:tr h="1509475">
                <a:tc>
                  <a:txBody>
                    <a:bodyPr/>
                    <a:lstStyle/>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Narration/Voiceover/SoundFX: None</a:t>
                      </a:r>
                      <a:endParaRPr sz="1200" u="none" cap="none" strike="noStrike">
                        <a:solidFill>
                          <a:schemeClr val="dk1"/>
                        </a:solidFill>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264" name="Google Shape;264;p7"/>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None/>
                      </a:pPr>
                      <a:r>
                        <a:rPr b="0" lang="en-US" sz="1200" u="none" cap="none" strike="noStrike">
                          <a:solidFill>
                            <a:schemeClr val="dk1"/>
                          </a:solidFill>
                          <a:latin typeface="Roboto"/>
                          <a:ea typeface="Roboto"/>
                          <a:cs typeface="Roboto"/>
                          <a:sym typeface="Roboto"/>
                        </a:rPr>
                        <a:t>Animation:</a:t>
                      </a:r>
                      <a:r>
                        <a:rPr b="0" lang="en-US" sz="1200" u="none" cap="none" strike="noStrike">
                          <a:solidFill>
                            <a:schemeClr val="dk1"/>
                          </a:solidFill>
                          <a:latin typeface="Roboto"/>
                          <a:ea typeface="Roboto"/>
                          <a:cs typeface="Roboto"/>
                          <a:sym typeface="Roboto"/>
                        </a:rPr>
                        <a:t> None </a:t>
                      </a:r>
                      <a:endParaRPr sz="1200" u="none" cap="none" strike="noStrike">
                        <a:solidFill>
                          <a:schemeClr val="dk1"/>
                        </a:solidFill>
                        <a:latin typeface="Roboto"/>
                        <a:ea typeface="Roboto"/>
                        <a:cs typeface="Roboto"/>
                        <a:sym typeface="Roboto"/>
                      </a:endParaRPr>
                    </a:p>
                  </a:txBody>
                  <a:tcPr marT="45725" marB="45725" marR="91450" marL="91450">
                    <a:solidFill>
                      <a:srgbClr val="CC6A6F"/>
                    </a:solidFill>
                  </a:tcPr>
                </a:tc>
              </a:tr>
            </a:tbl>
          </a:graphicData>
        </a:graphic>
      </p:graphicFrame>
      <p:pic>
        <p:nvPicPr>
          <p:cNvPr id="265" name="Google Shape;265;p7"/>
          <p:cNvPicPr preferRelativeResize="0"/>
          <p:nvPr/>
        </p:nvPicPr>
        <p:blipFill rotWithShape="1">
          <a:blip r:embed="rId3">
            <a:alphaModFix/>
          </a:blip>
          <a:srcRect b="0" l="0" r="0" t="0"/>
          <a:stretch/>
        </p:blipFill>
        <p:spPr>
          <a:xfrm>
            <a:off x="5068280" y="750069"/>
            <a:ext cx="6150991" cy="34583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graphicFrame>
        <p:nvGraphicFramePr>
          <p:cNvPr id="271" name="Google Shape;271;p8"/>
          <p:cNvGraphicFramePr/>
          <p:nvPr/>
        </p:nvGraphicFramePr>
        <p:xfrm>
          <a:off x="0" y="1"/>
          <a:ext cx="3000000" cy="3000000"/>
        </p:xfrm>
        <a:graphic>
          <a:graphicData uri="http://schemas.openxmlformats.org/drawingml/2006/table">
            <a:tbl>
              <a:tblPr bandRow="1" firstRow="1">
                <a:noFill/>
                <a:tableStyleId>{F00765E7-AE15-4373-9437-D55549A1E262}</a:tableStyleId>
              </a:tblPr>
              <a:tblGrid>
                <a:gridCol w="1588175"/>
                <a:gridCol w="451725"/>
                <a:gridCol w="2039900"/>
              </a:tblGrid>
              <a:tr h="601275">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gridSpan="2">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c hMerge="1"/>
              </a:tr>
              <a:tr h="79505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gridSpan="2">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hMerge="1"/>
              </a:tr>
              <a:tr h="551700">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hMerge="1"/>
              </a:tr>
              <a:tr h="10187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gridSpan="2">
                  <a:txBody>
                    <a:bodyPr/>
                    <a:lstStyle/>
                    <a:p>
                      <a:pPr indent="-342900" lvl="0" marL="457200" marR="0" rtl="0" algn="l">
                        <a:lnSpc>
                          <a:spcPct val="100000"/>
                        </a:lnSpc>
                        <a:spcBef>
                          <a:spcPts val="0"/>
                        </a:spcBef>
                        <a:spcAft>
                          <a:spcPts val="0"/>
                        </a:spcAft>
                        <a:buClr>
                          <a:srgbClr val="000000"/>
                        </a:buClr>
                        <a:buSzPts val="1800"/>
                        <a:buFont typeface="Arial"/>
                        <a:buAutoNum type="alphaUcPeriod"/>
                      </a:pPr>
                      <a:r>
                        <a:rPr lang="en-US" sz="1600" u="none" cap="none" strike="noStrike">
                          <a:latin typeface="Roboto"/>
                          <a:ea typeface="Roboto"/>
                          <a:cs typeface="Roboto"/>
                          <a:sym typeface="Roboto"/>
                        </a:rPr>
                        <a:t>Introduction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60127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Support Needed Layer</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hMerge="1"/>
              </a:tr>
              <a:tr h="1625050">
                <a:tc gridSpan="3">
                  <a:txBody>
                    <a:bodyPr/>
                    <a:lstStyle/>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Navigation + Interactivity: </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Support Needed Icon Instructions:</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The </a:t>
                      </a:r>
                      <a:r>
                        <a:rPr b="1" lang="en-US" sz="1200" u="none" cap="none" strike="noStrike">
                          <a:latin typeface="Roboto"/>
                          <a:ea typeface="Roboto"/>
                          <a:cs typeface="Roboto"/>
                          <a:sym typeface="Roboto"/>
                        </a:rPr>
                        <a:t>“Support Needed” icon</a:t>
                      </a:r>
                      <a:r>
                        <a:rPr lang="en-US" sz="1200" u="none" cap="none" strike="noStrike">
                          <a:latin typeface="Roboto"/>
                          <a:ea typeface="Roboto"/>
                          <a:cs typeface="Roboto"/>
                          <a:sym typeface="Roboto"/>
                        </a:rPr>
                        <a:t> will appear on multiple slides as indicated.</a:t>
                      </a:r>
                      <a:endParaRPr/>
                    </a:p>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Whenever a learner clicks the icon, a layer will appear displaying </a:t>
                      </a:r>
                      <a:r>
                        <a:rPr b="1" lang="en-US" sz="1200" u="none" cap="none" strike="noStrike">
                          <a:latin typeface="Roboto"/>
                          <a:ea typeface="Roboto"/>
                          <a:cs typeface="Roboto"/>
                          <a:sym typeface="Roboto"/>
                        </a:rPr>
                        <a:t>John’s tips</a:t>
                      </a:r>
                      <a:r>
                        <a:rPr lang="en-US" sz="1200" u="none" cap="none" strike="noStrike">
                          <a:latin typeface="Roboto"/>
                          <a:ea typeface="Roboto"/>
                          <a:cs typeface="Roboto"/>
                          <a:sym typeface="Roboto"/>
                        </a:rPr>
                        <a:t>.</a:t>
                      </a:r>
                      <a:endParaRPr/>
                    </a:p>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Include an </a:t>
                      </a:r>
                      <a:r>
                        <a:rPr b="1" lang="en-US" sz="1200" u="none" cap="none" strike="noStrike">
                          <a:latin typeface="Roboto"/>
                          <a:ea typeface="Roboto"/>
                          <a:cs typeface="Roboto"/>
                          <a:sym typeface="Roboto"/>
                        </a:rPr>
                        <a:t>X button</a:t>
                      </a:r>
                      <a:r>
                        <a:rPr lang="en-US" sz="1200" u="none" cap="none" strike="noStrike">
                          <a:latin typeface="Roboto"/>
                          <a:ea typeface="Roboto"/>
                          <a:cs typeface="Roboto"/>
                          <a:sym typeface="Roboto"/>
                        </a:rPr>
                        <a:t> to allow learners to close the layer.</a:t>
                      </a:r>
                      <a:endParaRPr sz="12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c hMerge="1"/>
              </a:tr>
              <a:tr h="1702725">
                <a:tc gridSpan="2">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alt text</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hMerge="1"/>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bl>
          </a:graphicData>
        </a:graphic>
      </p:graphicFrame>
      <p:graphicFrame>
        <p:nvGraphicFramePr>
          <p:cNvPr id="272" name="Google Shape;272;p8"/>
          <p:cNvGraphicFramePr/>
          <p:nvPr/>
        </p:nvGraphicFramePr>
        <p:xfrm>
          <a:off x="4087664" y="0"/>
          <a:ext cx="3000000" cy="3000000"/>
        </p:xfrm>
        <a:graphic>
          <a:graphicData uri="http://schemas.openxmlformats.org/drawingml/2006/table">
            <a:tbl>
              <a:tblPr bandRow="1" firstRow="1">
                <a:noFill/>
                <a:tableStyleId>{B0D84F8E-FDC6-4501-990F-627E87860C33}</a:tableStyleId>
              </a:tblPr>
              <a:tblGrid>
                <a:gridCol w="8112225"/>
              </a:tblGrid>
              <a:tr h="69477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Graphics and Slide Text: Simple</a:t>
                      </a:r>
                      <a:r>
                        <a:rPr b="0" lang="en-US" sz="1200" u="none" cap="none" strike="noStrike">
                          <a:solidFill>
                            <a:schemeClr val="dk1"/>
                          </a:solidFill>
                          <a:latin typeface="Roboto"/>
                          <a:ea typeface="Roboto"/>
                          <a:cs typeface="Roboto"/>
                          <a:sym typeface="Roboto"/>
                        </a:rPr>
                        <a:t> / Plain Background </a:t>
                      </a:r>
                      <a:endParaRPr b="0" sz="1200" u="none" cap="none" strike="noStrike">
                        <a:latin typeface="Roboto"/>
                        <a:ea typeface="Roboto"/>
                        <a:cs typeface="Roboto"/>
                        <a:sym typeface="Roboto"/>
                      </a:endParaRPr>
                    </a:p>
                  </a:txBody>
                  <a:tcPr marT="45725" marB="45725" marR="91450" marL="91450">
                    <a:solidFill>
                      <a:srgbClr val="E2ACAF"/>
                    </a:solidFill>
                  </a:tcPr>
                </a:tc>
              </a:tr>
              <a:tr h="3882425">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273" name="Google Shape;273;p8"/>
          <p:cNvGraphicFramePr/>
          <p:nvPr/>
        </p:nvGraphicFramePr>
        <p:xfrm>
          <a:off x="4079776" y="4214648"/>
          <a:ext cx="3000000" cy="3000000"/>
        </p:xfrm>
        <a:graphic>
          <a:graphicData uri="http://schemas.openxmlformats.org/drawingml/2006/table">
            <a:tbl>
              <a:tblPr bandRow="1">
                <a:solidFill>
                  <a:srgbClr val="D8F1E3"/>
                </a:solidFill>
                <a:tableStyleId>{B0D84F8E-FDC6-4501-990F-627E87860C33}</a:tableStyleId>
              </a:tblPr>
              <a:tblGrid>
                <a:gridCol w="8128000"/>
              </a:tblGrid>
              <a:tr h="1509475">
                <a:tc>
                  <a:txBody>
                    <a:bodyPr/>
                    <a:lstStyle/>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Narration/Voiceover/SoundFX: None</a:t>
                      </a:r>
                      <a:endParaRPr sz="1200" u="none" cap="none" strike="noStrike">
                        <a:solidFill>
                          <a:schemeClr val="dk1"/>
                        </a:solidFill>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274" name="Google Shape;274;p8"/>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None/>
                      </a:pPr>
                      <a:r>
                        <a:rPr b="0" lang="en-US" sz="1200" u="none" cap="none" strike="noStrike">
                          <a:solidFill>
                            <a:schemeClr val="dk1"/>
                          </a:solidFill>
                          <a:latin typeface="Roboto"/>
                          <a:ea typeface="Roboto"/>
                          <a:cs typeface="Roboto"/>
                          <a:sym typeface="Roboto"/>
                        </a:rPr>
                        <a:t>Animation:</a:t>
                      </a:r>
                      <a:r>
                        <a:rPr b="0" lang="en-US" sz="1200" u="none" cap="none" strike="noStrike">
                          <a:solidFill>
                            <a:schemeClr val="dk1"/>
                          </a:solidFill>
                          <a:latin typeface="Roboto"/>
                          <a:ea typeface="Roboto"/>
                          <a:cs typeface="Roboto"/>
                          <a:sym typeface="Roboto"/>
                        </a:rPr>
                        <a:t> None </a:t>
                      </a:r>
                      <a:endParaRPr sz="1200" u="none" cap="none" strike="noStrike">
                        <a:solidFill>
                          <a:schemeClr val="dk1"/>
                        </a:solidFill>
                        <a:latin typeface="Roboto"/>
                        <a:ea typeface="Roboto"/>
                        <a:cs typeface="Roboto"/>
                        <a:sym typeface="Roboto"/>
                      </a:endParaRPr>
                    </a:p>
                  </a:txBody>
                  <a:tcPr marT="45725" marB="45725" marR="91450" marL="91450">
                    <a:solidFill>
                      <a:srgbClr val="CC6A6F"/>
                    </a:solidFill>
                  </a:tcPr>
                </a:tc>
              </a:tr>
            </a:tbl>
          </a:graphicData>
        </a:graphic>
      </p:graphicFrame>
      <p:pic>
        <p:nvPicPr>
          <p:cNvPr id="275" name="Google Shape;275;p8"/>
          <p:cNvPicPr preferRelativeResize="0"/>
          <p:nvPr/>
        </p:nvPicPr>
        <p:blipFill rotWithShape="1">
          <a:blip r:embed="rId3">
            <a:alphaModFix/>
          </a:blip>
          <a:srcRect b="0" l="0" r="0" t="7254"/>
          <a:stretch/>
        </p:blipFill>
        <p:spPr>
          <a:xfrm>
            <a:off x="4847559" y="754271"/>
            <a:ext cx="6624033" cy="34541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graphicFrame>
        <p:nvGraphicFramePr>
          <p:cNvPr id="281" name="Google Shape;281;p9"/>
          <p:cNvGraphicFramePr/>
          <p:nvPr/>
        </p:nvGraphicFramePr>
        <p:xfrm>
          <a:off x="0" y="1"/>
          <a:ext cx="3000000" cy="3000000"/>
        </p:xfrm>
        <a:graphic>
          <a:graphicData uri="http://schemas.openxmlformats.org/drawingml/2006/table">
            <a:tbl>
              <a:tblPr bandRow="1" firstRow="1">
                <a:noFill/>
                <a:tableStyleId>{F00765E7-AE15-4373-9437-D55549A1E262}</a:tableStyleId>
              </a:tblPr>
              <a:tblGrid>
                <a:gridCol w="2039900"/>
                <a:gridCol w="2039900"/>
              </a:tblGrid>
              <a:tr h="635925">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Date: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Roboto"/>
                          <a:ea typeface="Roboto"/>
                          <a:cs typeface="Roboto"/>
                          <a:sym typeface="Roboto"/>
                        </a:rPr>
                        <a:t>2025</a:t>
                      </a:r>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6E262A">
                        <a:alpha val="0"/>
                      </a:srgbClr>
                    </a:solidFill>
                  </a:tcPr>
                </a:tc>
              </a:tr>
              <a:tr h="8704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Course Name: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600" u="none" cap="none" strike="noStrike">
                          <a:solidFill>
                            <a:srgbClr val="000000"/>
                          </a:solidFill>
                          <a:latin typeface="Roboto"/>
                          <a:ea typeface="Roboto"/>
                          <a:cs typeface="Roboto"/>
                          <a:sym typeface="Roboto"/>
                        </a:rPr>
                        <a:t>Classroom Engagement &amp; Management P.D</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r>
              <a:tr h="5835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1 of 4 </a:t>
                      </a:r>
                      <a:endParaRPr/>
                    </a:p>
                  </a:txBody>
                  <a:tcPr marT="45725" marB="45725" marR="91450" marL="91450">
                    <a:lnL cap="flat" cmpd="sng" w="12700">
                      <a:solidFill>
                        <a:srgbClr val="6E262A"/>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10775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Module Section Title (Subtopic):</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CC6A6F">
                        <a:alpha val="20000"/>
                      </a:srgbClr>
                    </a:solidFill>
                  </a:tcPr>
                </a:tc>
                <a:tc>
                  <a:txBody>
                    <a:bodyPr/>
                    <a:lstStyle/>
                    <a:p>
                      <a:pPr indent="-342900" lvl="0" marL="457200" marR="0" rtl="0" algn="l">
                        <a:lnSpc>
                          <a:spcPct val="100000"/>
                        </a:lnSpc>
                        <a:spcBef>
                          <a:spcPts val="0"/>
                        </a:spcBef>
                        <a:spcAft>
                          <a:spcPts val="0"/>
                        </a:spcAft>
                        <a:buClr>
                          <a:srgbClr val="000000"/>
                        </a:buClr>
                        <a:buSzPts val="1800"/>
                        <a:buFont typeface="Arial"/>
                        <a:buAutoNum type="alphaUcPeriod"/>
                      </a:pPr>
                      <a:r>
                        <a:rPr lang="en-US" sz="1600" u="none" cap="none" strike="noStrike">
                          <a:latin typeface="Roboto"/>
                          <a:ea typeface="Roboto"/>
                          <a:cs typeface="Roboto"/>
                          <a:sym typeface="Roboto"/>
                        </a:rPr>
                        <a:t>Introduction </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r>
              <a:tr h="6359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Slide/Screen Number + Title: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4 –Specific</a:t>
                      </a:r>
                      <a:r>
                        <a:rPr lang="en-US" sz="1600" u="none" cap="none" strike="noStrike">
                          <a:latin typeface="Roboto"/>
                          <a:ea typeface="Roboto"/>
                          <a:cs typeface="Roboto"/>
                          <a:sym typeface="Roboto"/>
                        </a:rPr>
                        <a:t> </a:t>
                      </a:r>
                      <a:r>
                        <a:rPr lang="en-US" sz="1600" u="none" cap="none" strike="noStrike">
                          <a:latin typeface="Roboto"/>
                          <a:ea typeface="Roboto"/>
                          <a:cs typeface="Roboto"/>
                          <a:sym typeface="Roboto"/>
                        </a:rPr>
                        <a:t>Objective</a:t>
                      </a:r>
                      <a:endParaRPr sz="16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r h="1922450">
                <a:tc gridSpan="2">
                  <a:txBody>
                    <a:bodyPr/>
                    <a:lstStyle/>
                    <a:p>
                      <a:pPr indent="0" lvl="0" marL="0" marR="0" rtl="0" algn="l">
                        <a:lnSpc>
                          <a:spcPct val="100000"/>
                        </a:lnSpc>
                        <a:spcBef>
                          <a:spcPts val="0"/>
                        </a:spcBef>
                        <a:spcAft>
                          <a:spcPts val="0"/>
                        </a:spcAft>
                        <a:buNone/>
                      </a:pPr>
                      <a:r>
                        <a:rPr b="0" i="0" lang="en-US" sz="1200" u="none" cap="none" strike="noStrike">
                          <a:solidFill>
                            <a:schemeClr val="dk1"/>
                          </a:solidFill>
                          <a:latin typeface="Roboto"/>
                          <a:ea typeface="Roboto"/>
                          <a:cs typeface="Roboto"/>
                          <a:sym typeface="Roboto"/>
                        </a:rPr>
                        <a:t>Navigation + Interactivity: </a:t>
                      </a:r>
                      <a:endParaRPr b="0" sz="1200" u="none" cap="none" strike="noStrike">
                        <a:latin typeface="Roboto"/>
                        <a:ea typeface="Roboto"/>
                        <a:cs typeface="Roboto"/>
                        <a:sym typeface="Roboto"/>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Back button:</a:t>
                      </a:r>
                      <a:r>
                        <a:rPr lang="en-US" sz="1200" u="none" cap="none" strike="noStrike">
                          <a:latin typeface="Roboto"/>
                          <a:ea typeface="Roboto"/>
                          <a:cs typeface="Roboto"/>
                          <a:sym typeface="Roboto"/>
                        </a:rPr>
                        <a:t> Navigates to the previous slide.</a:t>
                      </a:r>
                      <a:endParaRPr/>
                    </a:p>
                    <a:p>
                      <a:pPr indent="0" lvl="0" marL="0" marR="0" rtl="0" algn="l">
                        <a:lnSpc>
                          <a:spcPct val="100000"/>
                        </a:lnSpc>
                        <a:spcBef>
                          <a:spcPts val="0"/>
                        </a:spcBef>
                        <a:spcAft>
                          <a:spcPts val="0"/>
                        </a:spcAft>
                        <a:buNone/>
                      </a:pPr>
                      <a:r>
                        <a:rPr b="1" lang="en-US" sz="1200" u="none" cap="none" strike="noStrike">
                          <a:latin typeface="Roboto"/>
                          <a:ea typeface="Roboto"/>
                          <a:cs typeface="Roboto"/>
                          <a:sym typeface="Roboto"/>
                        </a:rPr>
                        <a:t>Next button: </a:t>
                      </a:r>
                      <a:r>
                        <a:rPr lang="en-US" sz="1200" u="none" cap="none" strike="noStrike">
                          <a:latin typeface="Roboto"/>
                          <a:ea typeface="Roboto"/>
                          <a:cs typeface="Roboto"/>
                          <a:sym typeface="Roboto"/>
                        </a:rPr>
                        <a:t>Becomes active only after the </a:t>
                      </a:r>
                      <a:r>
                        <a:rPr b="1" lang="en-US" sz="1200" u="none" cap="none" strike="noStrike">
                          <a:latin typeface="Roboto"/>
                          <a:ea typeface="Roboto"/>
                          <a:cs typeface="Roboto"/>
                          <a:sym typeface="Roboto"/>
                        </a:rPr>
                        <a:t>last block</a:t>
                      </a:r>
                      <a:r>
                        <a:rPr lang="en-US" sz="1200" u="none" cap="none" strike="noStrike">
                          <a:latin typeface="Roboto"/>
                          <a:ea typeface="Roboto"/>
                          <a:cs typeface="Roboto"/>
                          <a:sym typeface="Roboto"/>
                        </a:rPr>
                        <a:t> has appeared.</a:t>
                      </a:r>
                      <a:endParaRPr/>
                    </a:p>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On activation, it will either:</a:t>
                      </a:r>
                      <a:endParaRPr/>
                    </a:p>
                    <a:p>
                      <a:pPr indent="0" lvl="1" marL="0" marR="0" rtl="0" algn="l">
                        <a:lnSpc>
                          <a:spcPct val="100000"/>
                        </a:lnSpc>
                        <a:spcBef>
                          <a:spcPts val="0"/>
                        </a:spcBef>
                        <a:spcAft>
                          <a:spcPts val="0"/>
                        </a:spcAft>
                        <a:buNone/>
                      </a:pPr>
                      <a:r>
                        <a:rPr lang="en-US" sz="1200" u="none" cap="none" strike="noStrike">
                          <a:latin typeface="Roboto"/>
                          <a:ea typeface="Roboto"/>
                          <a:cs typeface="Roboto"/>
                          <a:sym typeface="Roboto"/>
                        </a:rPr>
                        <a:t>Navigate to the </a:t>
                      </a:r>
                      <a:r>
                        <a:rPr b="1" lang="en-US" sz="1200" u="none" cap="none" strike="noStrike">
                          <a:latin typeface="Roboto"/>
                          <a:ea typeface="Roboto"/>
                          <a:cs typeface="Roboto"/>
                          <a:sym typeface="Roboto"/>
                        </a:rPr>
                        <a:t>Differentiation module</a:t>
                      </a:r>
                      <a:r>
                        <a:rPr lang="en-US" sz="1200" u="none" cap="none" strike="noStrike">
                          <a:latin typeface="Roboto"/>
                          <a:ea typeface="Roboto"/>
                          <a:cs typeface="Roboto"/>
                          <a:sym typeface="Roboto"/>
                        </a:rPr>
                        <a:t>, or</a:t>
                      </a:r>
                      <a:endParaRPr/>
                    </a:p>
                    <a:p>
                      <a:pPr indent="0" lvl="1" marL="0" marR="0" rtl="0" algn="l">
                        <a:lnSpc>
                          <a:spcPct val="100000"/>
                        </a:lnSpc>
                        <a:spcBef>
                          <a:spcPts val="0"/>
                        </a:spcBef>
                        <a:spcAft>
                          <a:spcPts val="0"/>
                        </a:spcAft>
                        <a:buNone/>
                      </a:pPr>
                      <a:r>
                        <a:rPr lang="en-US" sz="1200" u="none" cap="none" strike="noStrike">
                          <a:latin typeface="Roboto"/>
                          <a:ea typeface="Roboto"/>
                          <a:cs typeface="Roboto"/>
                          <a:sym typeface="Roboto"/>
                        </a:rPr>
                        <a:t>Highlight </a:t>
                      </a:r>
                      <a:r>
                        <a:rPr b="1" lang="en-US" sz="1200" u="none" cap="none" strike="noStrike">
                          <a:latin typeface="Roboto"/>
                          <a:ea typeface="Roboto"/>
                          <a:cs typeface="Roboto"/>
                          <a:sym typeface="Roboto"/>
                        </a:rPr>
                        <a:t>Lesson 1</a:t>
                      </a:r>
                      <a:r>
                        <a:rPr lang="en-US" sz="1200" u="none" cap="none" strike="noStrike">
                          <a:latin typeface="Roboto"/>
                          <a:ea typeface="Roboto"/>
                          <a:cs typeface="Roboto"/>
                          <a:sym typeface="Roboto"/>
                        </a:rPr>
                        <a:t> using an animation to guide the learner to select it.</a:t>
                      </a:r>
                      <a:endParaRPr sz="1200" u="none" cap="none" strike="noStrike">
                        <a:latin typeface="Roboto"/>
                        <a:ea typeface="Roboto"/>
                        <a:cs typeface="Roboto"/>
                        <a:sym typeface="Roboto"/>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solidFill>
                      <a:srgbClr val="CC6A6F">
                        <a:alpha val="20000"/>
                      </a:srgbClr>
                    </a:solidFill>
                  </a:tcPr>
                </a:tc>
                <a:tc hMerge="1"/>
              </a:tr>
              <a:tr h="11413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Accessibility: </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Roboto"/>
                          <a:ea typeface="Roboto"/>
                          <a:cs typeface="Roboto"/>
                          <a:sym typeface="Roboto"/>
                        </a:rPr>
                        <a:t>alt text for images</a:t>
                      </a:r>
                      <a:endParaRPr sz="16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12700">
                      <a:solidFill>
                        <a:srgbClr val="6E262A"/>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latin typeface="Roboto"/>
                        <a:ea typeface="Roboto"/>
                        <a:cs typeface="Roboto"/>
                        <a:sym typeface="Roboto"/>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6E262A"/>
                      </a:solidFill>
                      <a:prstDash val="solid"/>
                      <a:round/>
                      <a:headEnd len="sm" w="sm" type="none"/>
                      <a:tailEnd len="sm" w="sm" type="none"/>
                    </a:lnR>
                    <a:lnT cap="flat" cmpd="sng" w="12700">
                      <a:solidFill>
                        <a:srgbClr val="6E262A"/>
                      </a:solidFill>
                      <a:prstDash val="solid"/>
                      <a:round/>
                      <a:headEnd len="sm" w="sm" type="none"/>
                      <a:tailEnd len="sm" w="sm" type="none"/>
                    </a:lnT>
                    <a:lnB cap="flat" cmpd="sng" w="12700">
                      <a:solidFill>
                        <a:srgbClr val="6E262A"/>
                      </a:solidFill>
                      <a:prstDash val="solid"/>
                      <a:round/>
                      <a:headEnd len="sm" w="sm" type="none"/>
                      <a:tailEnd len="sm" w="sm" type="none"/>
                    </a:lnB>
                    <a:noFill/>
                  </a:tcPr>
                </a:tc>
              </a:tr>
            </a:tbl>
          </a:graphicData>
        </a:graphic>
      </p:graphicFrame>
      <p:graphicFrame>
        <p:nvGraphicFramePr>
          <p:cNvPr id="282" name="Google Shape;282;p9"/>
          <p:cNvGraphicFramePr/>
          <p:nvPr/>
        </p:nvGraphicFramePr>
        <p:xfrm>
          <a:off x="4087664" y="0"/>
          <a:ext cx="3000000" cy="3000000"/>
        </p:xfrm>
        <a:graphic>
          <a:graphicData uri="http://schemas.openxmlformats.org/drawingml/2006/table">
            <a:tbl>
              <a:tblPr bandRow="1" firstRow="1">
                <a:noFill/>
                <a:tableStyleId>{B0D84F8E-FDC6-4501-990F-627E87860C33}</a:tableStyleId>
              </a:tblPr>
              <a:tblGrid>
                <a:gridCol w="8112225"/>
              </a:tblGrid>
              <a:tr h="694775">
                <a:tc>
                  <a:txBody>
                    <a:bodyPr/>
                    <a:lstStyle/>
                    <a:p>
                      <a:pPr indent="0" lvl="0" marL="0" marR="0" rtl="0" algn="l">
                        <a:lnSpc>
                          <a:spcPct val="100000"/>
                        </a:lnSpc>
                        <a:spcBef>
                          <a:spcPts val="0"/>
                        </a:spcBef>
                        <a:spcAft>
                          <a:spcPts val="0"/>
                        </a:spcAft>
                        <a:buClr>
                          <a:srgbClr val="000000"/>
                        </a:buClr>
                        <a:buSzPts val="1200"/>
                        <a:buFont typeface="Arial"/>
                        <a:buNone/>
                      </a:pPr>
                      <a:r>
                        <a:rPr b="0" lang="en-US" sz="1200" u="none" cap="none" strike="noStrike">
                          <a:solidFill>
                            <a:schemeClr val="dk1"/>
                          </a:solidFill>
                          <a:latin typeface="Roboto"/>
                          <a:ea typeface="Roboto"/>
                          <a:cs typeface="Roboto"/>
                          <a:sym typeface="Roboto"/>
                        </a:rPr>
                        <a:t>Graphics and Slide Text: Simple/</a:t>
                      </a:r>
                      <a:r>
                        <a:rPr b="0" lang="en-US" sz="1200" u="none" cap="none" strike="noStrike">
                          <a:solidFill>
                            <a:schemeClr val="dk1"/>
                          </a:solidFill>
                          <a:latin typeface="Roboto"/>
                          <a:ea typeface="Roboto"/>
                          <a:cs typeface="Roboto"/>
                          <a:sym typeface="Roboto"/>
                        </a:rPr>
                        <a:t> Plain </a:t>
                      </a:r>
                      <a:r>
                        <a:rPr b="0" lang="en-US" sz="1200" u="none" cap="none" strike="noStrike">
                          <a:solidFill>
                            <a:schemeClr val="dk1"/>
                          </a:solidFill>
                          <a:latin typeface="Roboto"/>
                          <a:ea typeface="Roboto"/>
                          <a:cs typeface="Roboto"/>
                          <a:sym typeface="Roboto"/>
                        </a:rPr>
                        <a:t>Background </a:t>
                      </a:r>
                      <a:endParaRPr b="0" sz="1200" u="none" cap="none" strike="noStrike">
                        <a:latin typeface="Roboto"/>
                        <a:ea typeface="Roboto"/>
                        <a:cs typeface="Roboto"/>
                        <a:sym typeface="Roboto"/>
                      </a:endParaRPr>
                    </a:p>
                  </a:txBody>
                  <a:tcPr marT="45725" marB="45725" marR="91450" marL="91450">
                    <a:solidFill>
                      <a:srgbClr val="E2ACAF"/>
                    </a:solidFill>
                  </a:tcPr>
                </a:tc>
              </a:tr>
              <a:tr h="3882425">
                <a:tc>
                  <a:txBody>
                    <a:bodyPr/>
                    <a:lstStyle/>
                    <a:p>
                      <a:pPr indent="0" lvl="0" marL="0" marR="0" rtl="0" algn="l">
                        <a:lnSpc>
                          <a:spcPct val="100000"/>
                        </a:lnSpc>
                        <a:spcBef>
                          <a:spcPts val="0"/>
                        </a:spcBef>
                        <a:spcAft>
                          <a:spcPts val="0"/>
                        </a:spcAft>
                        <a:buClr>
                          <a:srgbClr val="000000"/>
                        </a:buClr>
                        <a:buSzPts val="1200"/>
                        <a:buFont typeface="Arial"/>
                        <a:buNone/>
                      </a:pPr>
                      <a:r>
                        <a:t/>
                      </a:r>
                      <a:endParaRPr b="0" sz="1200" u="none" cap="none" strike="noStrike">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283" name="Google Shape;283;p9"/>
          <p:cNvGraphicFramePr/>
          <p:nvPr/>
        </p:nvGraphicFramePr>
        <p:xfrm>
          <a:off x="4079776" y="4214648"/>
          <a:ext cx="3000000" cy="3000000"/>
        </p:xfrm>
        <a:graphic>
          <a:graphicData uri="http://schemas.openxmlformats.org/drawingml/2006/table">
            <a:tbl>
              <a:tblPr bandRow="1">
                <a:solidFill>
                  <a:srgbClr val="D8F1E3"/>
                </a:solidFill>
                <a:tableStyleId>{B0D84F8E-FDC6-4501-990F-627E87860C33}</a:tableStyleId>
              </a:tblPr>
              <a:tblGrid>
                <a:gridCol w="8128000"/>
              </a:tblGrid>
              <a:tr h="1509475">
                <a:tc>
                  <a:txBody>
                    <a:bodyPr/>
                    <a:lstStyle/>
                    <a:p>
                      <a:pPr indent="0" lvl="0" marL="0" marR="0" rtl="0" algn="l">
                        <a:lnSpc>
                          <a:spcPct val="100000"/>
                        </a:lnSpc>
                        <a:spcBef>
                          <a:spcPts val="0"/>
                        </a:spcBef>
                        <a:spcAft>
                          <a:spcPts val="0"/>
                        </a:spcAft>
                        <a:buNone/>
                      </a:pPr>
                      <a:r>
                        <a:rPr lang="en-US" sz="1200" u="none" cap="none" strike="noStrike">
                          <a:latin typeface="Roboto"/>
                          <a:ea typeface="Roboto"/>
                          <a:cs typeface="Roboto"/>
                          <a:sym typeface="Roboto"/>
                        </a:rPr>
                        <a:t>Narration/Voiceover/SoundFX: None</a:t>
                      </a:r>
                      <a:endParaRPr sz="1200" u="none" cap="none" strike="noStrike">
                        <a:solidFill>
                          <a:schemeClr val="dk1"/>
                        </a:solidFill>
                        <a:latin typeface="Roboto"/>
                        <a:ea typeface="Roboto"/>
                        <a:cs typeface="Roboto"/>
                        <a:sym typeface="Roboto"/>
                      </a:endParaRPr>
                    </a:p>
                  </a:txBody>
                  <a:tcPr marT="45725" marB="45725" marR="91450" marL="91450">
                    <a:solidFill>
                      <a:srgbClr val="E2ACAF"/>
                    </a:solidFill>
                  </a:tcPr>
                </a:tc>
              </a:tr>
            </a:tbl>
          </a:graphicData>
        </a:graphic>
      </p:graphicFrame>
      <p:graphicFrame>
        <p:nvGraphicFramePr>
          <p:cNvPr id="284" name="Google Shape;284;p9"/>
          <p:cNvGraphicFramePr/>
          <p:nvPr/>
        </p:nvGraphicFramePr>
        <p:xfrm>
          <a:off x="4087664" y="5730404"/>
          <a:ext cx="3000000" cy="3000000"/>
        </p:xfrm>
        <a:graphic>
          <a:graphicData uri="http://schemas.openxmlformats.org/drawingml/2006/table">
            <a:tbl>
              <a:tblPr bandRow="1" firstRow="1">
                <a:noFill/>
                <a:tableStyleId>{B0D84F8E-FDC6-4501-990F-627E87860C33}</a:tableStyleId>
              </a:tblPr>
              <a:tblGrid>
                <a:gridCol w="8112225"/>
              </a:tblGrid>
              <a:tr h="1136725">
                <a:tc>
                  <a:txBody>
                    <a:bodyPr/>
                    <a:lstStyle/>
                    <a:p>
                      <a:pPr indent="0" lvl="0" marL="0" marR="0" rtl="0" algn="l">
                        <a:lnSpc>
                          <a:spcPct val="100000"/>
                        </a:lnSpc>
                        <a:spcBef>
                          <a:spcPts val="0"/>
                        </a:spcBef>
                        <a:spcAft>
                          <a:spcPts val="0"/>
                        </a:spcAft>
                        <a:buNone/>
                      </a:pPr>
                      <a:r>
                        <a:rPr lang="en-US" sz="1200" u="none" cap="none" strike="noStrike">
                          <a:solidFill>
                            <a:schemeClr val="dk1"/>
                          </a:solidFill>
                          <a:latin typeface="Roboto"/>
                          <a:ea typeface="Roboto"/>
                          <a:cs typeface="Roboto"/>
                          <a:sym typeface="Roboto"/>
                        </a:rPr>
                        <a:t> </a:t>
                      </a:r>
                      <a:r>
                        <a:rPr b="0" lang="en-US" sz="1200" u="none" cap="none" strike="noStrike">
                          <a:solidFill>
                            <a:schemeClr val="dk1"/>
                          </a:solidFill>
                          <a:latin typeface="Roboto"/>
                          <a:ea typeface="Roboto"/>
                          <a:cs typeface="Roboto"/>
                          <a:sym typeface="Roboto"/>
                        </a:rPr>
                        <a:t>Animation: Blocks will appear automatically one after another, with approximately 1 second between each block’s appearance.</a:t>
                      </a:r>
                      <a:endParaRPr b="0" sz="1200" u="none" cap="none" strike="noStrike">
                        <a:solidFill>
                          <a:schemeClr val="dk1"/>
                        </a:solidFill>
                        <a:latin typeface="Roboto"/>
                        <a:ea typeface="Roboto"/>
                        <a:cs typeface="Roboto"/>
                        <a:sym typeface="Roboto"/>
                      </a:endParaRPr>
                    </a:p>
                  </a:txBody>
                  <a:tcPr marT="45725" marB="45725" marR="91450" marL="91450">
                    <a:solidFill>
                      <a:srgbClr val="CC6A6F"/>
                    </a:solidFill>
                  </a:tcPr>
                </a:tc>
              </a:tr>
            </a:tbl>
          </a:graphicData>
        </a:graphic>
      </p:graphicFrame>
      <p:pic>
        <p:nvPicPr>
          <p:cNvPr id="285" name="Google Shape;285;p9"/>
          <p:cNvPicPr preferRelativeResize="0"/>
          <p:nvPr/>
        </p:nvPicPr>
        <p:blipFill rotWithShape="1">
          <a:blip r:embed="rId3">
            <a:alphaModFix/>
          </a:blip>
          <a:srcRect b="0" l="0" r="0" t="0"/>
          <a:stretch/>
        </p:blipFill>
        <p:spPr>
          <a:xfrm>
            <a:off x="5105356" y="791759"/>
            <a:ext cx="6076840" cy="341661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IDOL courses">
      <a:dk1>
        <a:srgbClr val="2B2B26"/>
      </a:dk1>
      <a:lt1>
        <a:srgbClr val="F5F4EC"/>
      </a:lt1>
      <a:dk2>
        <a:srgbClr val="2B2B26"/>
      </a:dk2>
      <a:lt2>
        <a:srgbClr val="F5F4EC"/>
      </a:lt2>
      <a:accent1>
        <a:srgbClr val="42BA78"/>
      </a:accent1>
      <a:accent2>
        <a:srgbClr val="F3B918"/>
      </a:accent2>
      <a:accent3>
        <a:srgbClr val="F59CB1"/>
      </a:accent3>
      <a:accent4>
        <a:srgbClr val="56638A"/>
      </a:accent4>
      <a:accent5>
        <a:srgbClr val="FAC8CD"/>
      </a:accent5>
      <a:accent6>
        <a:srgbClr val="ED6A5A"/>
      </a:accent6>
      <a:hlink>
        <a:srgbClr val="42BA78"/>
      </a:hlink>
      <a:folHlink>
        <a:srgbClr val="F3B9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 O'Brien (O)</dc:creator>
</cp:coreProperties>
</file>